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28" r:id="rId3"/>
    <p:sldId id="257" r:id="rId4"/>
    <p:sldId id="258" r:id="rId5"/>
    <p:sldId id="272" r:id="rId6"/>
    <p:sldId id="273" r:id="rId7"/>
    <p:sldId id="274" r:id="rId8"/>
    <p:sldId id="275" r:id="rId9"/>
    <p:sldId id="276" r:id="rId10"/>
    <p:sldId id="277" r:id="rId11"/>
    <p:sldId id="278" r:id="rId12"/>
    <p:sldId id="279" r:id="rId13"/>
    <p:sldId id="281" r:id="rId14"/>
    <p:sldId id="286" r:id="rId15"/>
    <p:sldId id="285" r:id="rId16"/>
    <p:sldId id="280" r:id="rId17"/>
    <p:sldId id="282" r:id="rId18"/>
    <p:sldId id="287" r:id="rId19"/>
    <p:sldId id="288" r:id="rId20"/>
    <p:sldId id="290" r:id="rId21"/>
    <p:sldId id="291" r:id="rId22"/>
    <p:sldId id="292" r:id="rId23"/>
    <p:sldId id="293" r:id="rId24"/>
    <p:sldId id="294" r:id="rId25"/>
    <p:sldId id="267" r:id="rId26"/>
    <p:sldId id="295" r:id="rId27"/>
    <p:sldId id="296" r:id="rId28"/>
    <p:sldId id="318" r:id="rId29"/>
    <p:sldId id="268" r:id="rId30"/>
    <p:sldId id="319" r:id="rId31"/>
    <p:sldId id="269" r:id="rId32"/>
    <p:sldId id="314" r:id="rId33"/>
    <p:sldId id="316" r:id="rId34"/>
    <p:sldId id="315" r:id="rId35"/>
    <p:sldId id="317" r:id="rId36"/>
    <p:sldId id="320" r:id="rId37"/>
    <p:sldId id="297" r:id="rId38"/>
    <p:sldId id="298" r:id="rId39"/>
    <p:sldId id="303" r:id="rId40"/>
    <p:sldId id="305" r:id="rId41"/>
    <p:sldId id="299" r:id="rId42"/>
    <p:sldId id="306" r:id="rId43"/>
    <p:sldId id="300" r:id="rId44"/>
    <p:sldId id="301" r:id="rId45"/>
    <p:sldId id="302" r:id="rId46"/>
    <p:sldId id="307" r:id="rId47"/>
    <p:sldId id="308" r:id="rId48"/>
    <p:sldId id="309" r:id="rId49"/>
    <p:sldId id="311" r:id="rId50"/>
    <p:sldId id="310" r:id="rId51"/>
    <p:sldId id="321" r:id="rId52"/>
    <p:sldId id="312" r:id="rId53"/>
    <p:sldId id="323" r:id="rId54"/>
    <p:sldId id="324" r:id="rId55"/>
    <p:sldId id="325" r:id="rId56"/>
    <p:sldId id="326" r:id="rId57"/>
    <p:sldId id="313" r:id="rId58"/>
    <p:sldId id="327" r:id="rId59"/>
    <p:sldId id="329" r:id="rId60"/>
    <p:sldId id="33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01" autoAdjust="0"/>
  </p:normalViewPr>
  <p:slideViewPr>
    <p:cSldViewPr>
      <p:cViewPr>
        <p:scale>
          <a:sx n="60" d="100"/>
          <a:sy n="60" d="100"/>
        </p:scale>
        <p:origin x="-3084" y="-6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4FB03-496B-4D22-9542-D2BA3E20839B}" type="datetimeFigureOut">
              <a:rPr lang="en-US" smtClean="0"/>
              <a:pPr/>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BB1DF-38EB-47AB-A35D-CFE753B175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I’m glad you came with other things going on today during the lunch hour.</a:t>
            </a:r>
          </a:p>
          <a:p>
            <a:endParaRPr lang="en-US" baseline="0" dirty="0" smtClean="0"/>
          </a:p>
          <a:p>
            <a:r>
              <a:rPr lang="en-US" baseline="0" dirty="0" smtClean="0"/>
              <a:t>I’m Wilhelmina Randtke.  I’m the Electronic Services Librarian at the law library.  In the past, I’ve worked in employment and administrative law and in web development.  Here, I’m the person you contact, if you ever have a problem with getting to an online resource.</a:t>
            </a:r>
          </a:p>
          <a:p>
            <a:endParaRPr lang="en-US" baseline="0" dirty="0" smtClean="0"/>
          </a:p>
          <a:p>
            <a:r>
              <a:rPr lang="en-US" baseline="0" dirty="0" smtClean="0"/>
              <a:t>If you ever need to contact me, you can find my information here (on the staff directory of the law library website), and you can find my </a:t>
            </a:r>
          </a:p>
        </p:txBody>
      </p:sp>
      <p:sp>
        <p:nvSpPr>
          <p:cNvPr id="4" name="Slide Number Placeholder 3"/>
          <p:cNvSpPr>
            <a:spLocks noGrp="1"/>
          </p:cNvSpPr>
          <p:nvPr>
            <p:ph type="sldNum" sz="quarter" idx="10"/>
          </p:nvPr>
        </p:nvSpPr>
        <p:spPr/>
        <p:txBody>
          <a:bodyPr/>
          <a:lstStyle/>
          <a:p>
            <a:fld id="{E0EBB1DF-38EB-47AB-A35D-CFE753B175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can try the search for the website.</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agency’s search gets</a:t>
            </a:r>
            <a:r>
              <a:rPr lang="en-US" baseline="0" dirty="0" smtClean="0"/>
              <a:t> 140 results, and most look to be press releases.  I will have to get a lot closer to get to information about the hearing.</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to find a way to search these orders.</a:t>
            </a:r>
          </a:p>
        </p:txBody>
      </p:sp>
      <p:sp>
        <p:nvSpPr>
          <p:cNvPr id="4" name="Slide Number Placeholder 3"/>
          <p:cNvSpPr>
            <a:spLocks noGrp="1"/>
          </p:cNvSpPr>
          <p:nvPr>
            <p:ph type="sldNum" sz="quarter" idx="10"/>
          </p:nvPr>
        </p:nvSpPr>
        <p:spPr/>
        <p:txBody>
          <a:bodyPr/>
          <a:lstStyle/>
          <a:p>
            <a:fld id="{E0EBB1DF-38EB-47AB-A35D-CFE753B1758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Mouse over each</a:t>
            </a:r>
            <a:r>
              <a:rPr lang="en-US" baseline="0" dirty="0" smtClean="0"/>
              <a:t> possible location for orders.</a:t>
            </a:r>
          </a:p>
          <a:p>
            <a:endParaRPr lang="en-US" baseline="0" dirty="0" smtClean="0"/>
          </a:p>
          <a:p>
            <a:r>
              <a:rPr lang="en-US" baseline="0" dirty="0" smtClean="0"/>
              <a:t>Most are in the http://www.rrc.state.tx.us/meetings/ogpfd/ folder</a:t>
            </a:r>
          </a:p>
          <a:p>
            <a:r>
              <a:rPr lang="en-US" baseline="0" dirty="0" smtClean="0"/>
              <a:t>All are in the http://www.rrc.state.tx.us/meetings/ folder</a:t>
            </a:r>
            <a:endParaRPr lang="en-US" dirty="0" smtClean="0"/>
          </a:p>
        </p:txBody>
      </p:sp>
      <p:sp>
        <p:nvSpPr>
          <p:cNvPr id="4" name="Slide Number Placeholder 3"/>
          <p:cNvSpPr>
            <a:spLocks noGrp="1"/>
          </p:cNvSpPr>
          <p:nvPr>
            <p:ph type="sldNum" sz="quarter" idx="10"/>
          </p:nvPr>
        </p:nvSpPr>
        <p:spPr/>
        <p:txBody>
          <a:bodyPr/>
          <a:lstStyle/>
          <a:p>
            <a:fld id="{E0EBB1DF-38EB-47AB-A35D-CFE753B17581}"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orders are in this folder.</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advanced</a:t>
            </a:r>
            <a:r>
              <a:rPr lang="en-US" baseline="0" dirty="0" smtClean="0"/>
              <a:t> search</a:t>
            </a:r>
          </a:p>
        </p:txBody>
      </p:sp>
      <p:sp>
        <p:nvSpPr>
          <p:cNvPr id="4" name="Slide Number Placeholder 3"/>
          <p:cNvSpPr>
            <a:spLocks noGrp="1"/>
          </p:cNvSpPr>
          <p:nvPr>
            <p:ph type="sldNum" sz="quarter" idx="10"/>
          </p:nvPr>
        </p:nvSpPr>
        <p:spPr/>
        <p:txBody>
          <a:bodyPr/>
          <a:lstStyle/>
          <a:p>
            <a:fld id="{E0EBB1DF-38EB-47AB-A35D-CFE753B17581}"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two hits.</a:t>
            </a:r>
            <a:r>
              <a:rPr lang="en-US" baseline="0" dirty="0" smtClean="0"/>
              <a:t>  The first is the docket (list of all activity in the case) – from this I can get to all documents in the case.  The second is a proposed order – it’s 19 pages long and has an explanation of the state law.</a:t>
            </a:r>
          </a:p>
        </p:txBody>
      </p:sp>
      <p:sp>
        <p:nvSpPr>
          <p:cNvPr id="4" name="Slide Number Placeholder 3"/>
          <p:cNvSpPr>
            <a:spLocks noGrp="1"/>
          </p:cNvSpPr>
          <p:nvPr>
            <p:ph type="sldNum" sz="quarter" idx="10"/>
          </p:nvPr>
        </p:nvSpPr>
        <p:spPr/>
        <p:txBody>
          <a:bodyPr/>
          <a:lstStyle/>
          <a:p>
            <a:fld id="{E0EBB1DF-38EB-47AB-A35D-CFE753B17581}"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go to this site, I</a:t>
            </a:r>
            <a:r>
              <a:rPr lang="en-US" baseline="0" dirty="0" smtClean="0"/>
              <a:t> can look at how the briefs are arranged.</a:t>
            </a:r>
          </a:p>
          <a:p>
            <a:r>
              <a:rPr lang="en-US" baseline="0" dirty="0" smtClean="0"/>
              <a:t>Go to 2009-05 – lots of briefs</a:t>
            </a:r>
          </a:p>
          <a:p>
            <a:r>
              <a:rPr lang="en-US" baseline="0" dirty="0" smtClean="0"/>
              <a:t>Go to some other cases – briefs</a:t>
            </a:r>
          </a:p>
          <a:p>
            <a:endParaRPr lang="en-US" baseline="0" dirty="0" smtClean="0"/>
          </a:p>
          <a:p>
            <a:r>
              <a:rPr lang="en-US" baseline="0" dirty="0" smtClean="0"/>
              <a:t>All are in http://www.search.txcourts.gov/</a:t>
            </a:r>
          </a:p>
          <a:p>
            <a:endParaRPr lang="en-US" baseline="0" dirty="0" smtClean="0"/>
          </a:p>
          <a:p>
            <a:r>
              <a:rPr lang="en-US" baseline="0" dirty="0" smtClean="0"/>
              <a:t>When I Google site search this, I get 199 documents.</a:t>
            </a:r>
          </a:p>
          <a:p>
            <a:r>
              <a:rPr lang="en-US" baseline="0" dirty="0" smtClean="0"/>
              <a:t>I guarantee you, there are more than 199 briefs in there.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go to this site, I</a:t>
            </a:r>
            <a:r>
              <a:rPr lang="en-US" baseline="0" dirty="0" smtClean="0"/>
              <a:t> can look at how the briefs are arranged.</a:t>
            </a:r>
          </a:p>
          <a:p>
            <a:r>
              <a:rPr lang="en-US" baseline="0" dirty="0" smtClean="0"/>
              <a:t>Go to 2009-05 – lots of briefs</a:t>
            </a:r>
          </a:p>
          <a:p>
            <a:r>
              <a:rPr lang="en-US" baseline="0" dirty="0" smtClean="0"/>
              <a:t>Go to some other cases – briefs</a:t>
            </a:r>
          </a:p>
          <a:p>
            <a:endParaRPr lang="en-US" baseline="0" dirty="0" smtClean="0"/>
          </a:p>
          <a:p>
            <a:r>
              <a:rPr lang="en-US" baseline="0" dirty="0" smtClean="0"/>
              <a:t>All are in http://www.search.txcourts.gov/</a:t>
            </a:r>
          </a:p>
          <a:p>
            <a:endParaRPr lang="en-US" baseline="0" dirty="0" smtClean="0"/>
          </a:p>
          <a:p>
            <a:r>
              <a:rPr lang="en-US" baseline="0" dirty="0" smtClean="0"/>
              <a:t>When I Google site search this, I get 199 documents.</a:t>
            </a:r>
          </a:p>
          <a:p>
            <a:r>
              <a:rPr lang="en-US" baseline="0" dirty="0" smtClean="0"/>
              <a:t>I guarantee you, there are more than 199 briefs in there.</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important</a:t>
            </a:r>
          </a:p>
          <a:p>
            <a:pPr lvl="1"/>
            <a:r>
              <a:rPr lang="en-US" dirty="0" smtClean="0"/>
              <a:t>Search engines favor the most popular things;  not accurate things</a:t>
            </a:r>
          </a:p>
          <a:p>
            <a:pPr lvl="1"/>
            <a:r>
              <a:rPr lang="en-US" dirty="0" smtClean="0"/>
              <a:t>Your search history may be visible</a:t>
            </a:r>
          </a:p>
          <a:p>
            <a:pPr lvl="2"/>
            <a:r>
              <a:rPr lang="en-US" dirty="0" smtClean="0"/>
              <a:t>Bing connects with </a:t>
            </a:r>
            <a:r>
              <a:rPr lang="en-US" dirty="0" err="1" smtClean="0"/>
              <a:t>Facebook</a:t>
            </a:r>
            <a:endParaRPr lang="en-US" dirty="0" smtClean="0"/>
          </a:p>
          <a:p>
            <a:pPr lvl="2"/>
            <a:r>
              <a:rPr lang="en-US" dirty="0" smtClean="0"/>
              <a:t>Google connects with G+</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tell me.  What is a docket?</a:t>
            </a:r>
          </a:p>
          <a:p>
            <a:endParaRPr lang="en-US" dirty="0" smtClean="0"/>
          </a:p>
          <a:p>
            <a:r>
              <a:rPr lang="en-US" dirty="0" smtClean="0"/>
              <a:t>This is a listing of all</a:t>
            </a:r>
            <a:r>
              <a:rPr lang="en-US" baseline="0" dirty="0" smtClean="0"/>
              <a:t> the activity in a court case.  </a:t>
            </a:r>
            <a:r>
              <a:rPr lang="en-US" baseline="0" dirty="0" err="1" smtClean="0"/>
              <a:t>Everytime</a:t>
            </a:r>
            <a:r>
              <a:rPr lang="en-US" baseline="0" dirty="0" smtClean="0"/>
              <a:t> a paper is filed, the clerk will write a short – a few words to a sentence – note with the date.  All these are logged on the docket.</a:t>
            </a:r>
          </a:p>
          <a:p>
            <a:endParaRPr lang="en-US" baseline="0" dirty="0" smtClean="0"/>
          </a:p>
          <a:p>
            <a:r>
              <a:rPr lang="en-US" baseline="0" dirty="0" smtClean="0"/>
              <a:t>So, whenever you are in court that’s a map of your case.</a:t>
            </a:r>
          </a:p>
        </p:txBody>
      </p:sp>
      <p:sp>
        <p:nvSpPr>
          <p:cNvPr id="4" name="Slide Number Placeholder 3"/>
          <p:cNvSpPr>
            <a:spLocks noGrp="1"/>
          </p:cNvSpPr>
          <p:nvPr>
            <p:ph type="sldNum" sz="quarter" idx="10"/>
          </p:nvPr>
        </p:nvSpPr>
        <p:spPr/>
        <p:txBody>
          <a:bodyPr/>
          <a:lstStyle/>
          <a:p>
            <a:fld id="{E0EBB1DF-38EB-47AB-A35D-CFE753B17581}"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use the docket?</a:t>
            </a:r>
          </a:p>
          <a:p>
            <a:endParaRPr lang="en-US" baseline="0" dirty="0" smtClean="0"/>
          </a:p>
          <a:p>
            <a:r>
              <a:rPr lang="en-US" baseline="0" dirty="0" smtClean="0"/>
              <a:t>The docket is a map of your case.  You DO NOT ever use it to do primary research.</a:t>
            </a:r>
          </a:p>
          <a:p>
            <a:endParaRPr lang="en-US" baseline="0" dirty="0" smtClean="0"/>
          </a:p>
          <a:p>
            <a:r>
              <a:rPr lang="en-US" baseline="0" dirty="0" smtClean="0"/>
              <a:t>You use it to research your own client, your judge, and whether the opposing lawyer has filed anything yet.</a:t>
            </a:r>
          </a:p>
          <a:p>
            <a:endParaRPr lang="en-US" baseline="0" dirty="0" smtClean="0"/>
          </a:p>
          <a:p>
            <a:r>
              <a:rPr lang="en-US" baseline="0" dirty="0" smtClean="0"/>
              <a:t>For an active case, you check the docket daily.  Especially, if you are waiting for a filing.</a:t>
            </a:r>
          </a:p>
        </p:txBody>
      </p:sp>
      <p:sp>
        <p:nvSpPr>
          <p:cNvPr id="4" name="Slide Number Placeholder 3"/>
          <p:cNvSpPr>
            <a:spLocks noGrp="1"/>
          </p:cNvSpPr>
          <p:nvPr>
            <p:ph type="sldNum" sz="quarter" idx="10"/>
          </p:nvPr>
        </p:nvSpPr>
        <p:spPr/>
        <p:txBody>
          <a:bodyPr/>
          <a:lstStyle/>
          <a:p>
            <a:fld id="{E0EBB1DF-38EB-47AB-A35D-CFE753B17581}"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a:t>
            </a:r>
            <a:r>
              <a:rPr lang="en-US" baseline="0" dirty="0" smtClean="0"/>
              <a:t> Smith’s </a:t>
            </a:r>
            <a:r>
              <a:rPr lang="en-US" dirty="0" smtClean="0"/>
              <a:t>case versus Atlas America (04CIV1263 ) has lots of activity, and is good for demoing the docket.</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databases,</a:t>
            </a:r>
            <a:r>
              <a:rPr lang="en-US" baseline="0" dirty="0" smtClean="0"/>
              <a:t> you can look at the </a:t>
            </a:r>
            <a:r>
              <a:rPr lang="en-US" baseline="0" dirty="0" err="1" smtClean="0"/>
              <a:t>quicklinks</a:t>
            </a:r>
            <a:r>
              <a:rPr lang="en-US" baseline="0" dirty="0" smtClean="0"/>
              <a:t> for a list.</a:t>
            </a:r>
          </a:p>
          <a:p>
            <a:r>
              <a:rPr lang="en-US" baseline="0" dirty="0" smtClean="0"/>
              <a:t>Lots of databases.</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Scroll</a:t>
            </a:r>
            <a:r>
              <a:rPr lang="en-US" baseline="0" dirty="0" smtClean="0"/>
              <a:t> down, and you can see a description.  There are only 19 of them.  If you print this page out, with the description, it’s less than 5 pages.  Who had to read more than 5 pages last night?</a:t>
            </a:r>
          </a:p>
          <a:p>
            <a:endParaRPr lang="en-US" baseline="0" dirty="0" smtClean="0"/>
          </a:p>
          <a:p>
            <a:r>
              <a:rPr lang="en-US" baseline="0" dirty="0" smtClean="0"/>
              <a:t>These descriptions aren’t great.  Don’t memorize it, or take it too seriously. At the same time, the descriptions have the buzz words.  </a:t>
            </a:r>
            <a:r>
              <a:rPr lang="en-US" baseline="0" dirty="0" err="1" smtClean="0"/>
              <a:t>HeinOnline</a:t>
            </a:r>
            <a:r>
              <a:rPr lang="en-US" baseline="0" dirty="0" smtClean="0"/>
              <a:t> has journals, and it says “journals” in the description.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Scroll</a:t>
            </a:r>
            <a:r>
              <a:rPr lang="en-US" baseline="0" dirty="0" smtClean="0"/>
              <a:t> down, and you can see a description.  There are only 19 of them.  If you print this page out, with the description, it’s less than 5 pages.  Who had to read more than 5 pages last night?</a:t>
            </a:r>
          </a:p>
          <a:p>
            <a:endParaRPr lang="en-US" baseline="0" dirty="0" smtClean="0"/>
          </a:p>
          <a:p>
            <a:r>
              <a:rPr lang="en-US" baseline="0" dirty="0" smtClean="0"/>
              <a:t>These descriptions aren’t great.  Don’t memorize it, or take it too seriously. At the same time, the descriptions have the buzz words.  </a:t>
            </a:r>
            <a:r>
              <a:rPr lang="en-US" baseline="0" dirty="0" err="1" smtClean="0"/>
              <a:t>HeinOnline</a:t>
            </a:r>
            <a:r>
              <a:rPr lang="en-US" baseline="0" dirty="0" smtClean="0"/>
              <a:t> has journals, and it says “journals” in the description.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 is important.</a:t>
            </a:r>
          </a:p>
          <a:p>
            <a:endParaRPr lang="en-US" dirty="0" smtClean="0"/>
          </a:p>
          <a:p>
            <a:r>
              <a:rPr lang="en-US" dirty="0" smtClean="0"/>
              <a:t>Right</a:t>
            </a:r>
            <a:r>
              <a:rPr lang="en-US" baseline="0" dirty="0" smtClean="0"/>
              <a:t> now, you have more electronic legal research tools than you are likely to have at any point in the future.  You have both Lexis and Westlaw.  That’s pretty unusual.  Then you have this long list of resources.  That’s pretty unusual.</a:t>
            </a:r>
          </a:p>
          <a:p>
            <a:endParaRPr lang="en-US" baseline="0" dirty="0" smtClean="0"/>
          </a:p>
          <a:p>
            <a:r>
              <a:rPr lang="en-US" baseline="0" dirty="0" smtClean="0"/>
              <a:t>When you graduate and are practicing, two things may happen.</a:t>
            </a:r>
          </a:p>
          <a:p>
            <a:pPr marL="228600" indent="-228600">
              <a:buAutoNum type="arabicParenR"/>
            </a:pPr>
            <a:r>
              <a:rPr lang="en-US" baseline="0" dirty="0" smtClean="0"/>
              <a:t>You may be employed as a lawyer with a firm or with government.  They will give you a </a:t>
            </a:r>
            <a:r>
              <a:rPr lang="en-US" baseline="0" dirty="0" err="1" smtClean="0"/>
              <a:t>WestLaw</a:t>
            </a:r>
            <a:r>
              <a:rPr lang="en-US" baseline="0" dirty="0" smtClean="0"/>
              <a:t> or a Lexis account.  Probably, not both.  And you probably won’t get to choose.</a:t>
            </a:r>
          </a:p>
          <a:p>
            <a:pPr marL="228600" indent="-228600">
              <a:buNone/>
            </a:pPr>
            <a:r>
              <a:rPr lang="en-US" baseline="0" dirty="0" smtClean="0"/>
              <a:t>Or</a:t>
            </a:r>
          </a:p>
          <a:p>
            <a:pPr marL="228600" indent="-228600">
              <a:buAutoNum type="arabicParenR" startAt="2"/>
            </a:pPr>
            <a:r>
              <a:rPr lang="en-US" baseline="0" dirty="0" smtClean="0"/>
              <a:t>You will be practicing as a solo </a:t>
            </a:r>
            <a:r>
              <a:rPr lang="en-US" baseline="0" dirty="0" err="1" smtClean="0"/>
              <a:t>practicioner</a:t>
            </a:r>
            <a:r>
              <a:rPr lang="en-US" baseline="0" dirty="0" smtClean="0"/>
              <a:t> or with a small firm.  If so, then trips here or to another law library may be routine.  You’ll see lawyers in here sometimes, using the books, because we have more than almost any firm.</a:t>
            </a:r>
          </a:p>
          <a:p>
            <a:pPr marL="228600" indent="-228600">
              <a:buNone/>
            </a:pPr>
            <a:endParaRPr lang="en-US" dirty="0" smtClean="0"/>
          </a:p>
          <a:p>
            <a:pPr marL="228600" indent="-228600">
              <a:buNone/>
            </a:pPr>
            <a:r>
              <a:rPr lang="en-US" dirty="0" smtClean="0"/>
              <a:t>So,</a:t>
            </a:r>
            <a:r>
              <a:rPr lang="en-US" baseline="0" dirty="0" smtClean="0"/>
              <a:t> either you are going to loose these databases forever, or you are going to use them more, because they will give you the ability to:</a:t>
            </a:r>
          </a:p>
          <a:p>
            <a:pPr marL="228600" indent="-228600">
              <a:buFontTx/>
              <a:buChar char="-"/>
            </a:pPr>
            <a:r>
              <a:rPr lang="en-US" baseline="0" dirty="0" err="1" smtClean="0"/>
              <a:t>Sheparize</a:t>
            </a:r>
            <a:r>
              <a:rPr lang="en-US" baseline="0" dirty="0" smtClean="0"/>
              <a:t> with Lexis Academic</a:t>
            </a:r>
          </a:p>
          <a:p>
            <a:pPr marL="228600" indent="-228600">
              <a:buFontTx/>
              <a:buChar char="-"/>
            </a:pPr>
            <a:r>
              <a:rPr lang="en-US" baseline="0" dirty="0" smtClean="0"/>
              <a:t>Pull and email yourself a law review article you need</a:t>
            </a:r>
          </a:p>
        </p:txBody>
      </p:sp>
      <p:sp>
        <p:nvSpPr>
          <p:cNvPr id="4" name="Slide Number Placeholder 3"/>
          <p:cNvSpPr>
            <a:spLocks noGrp="1"/>
          </p:cNvSpPr>
          <p:nvPr>
            <p:ph type="sldNum" sz="quarter" idx="10"/>
          </p:nvPr>
        </p:nvSpPr>
        <p:spPr/>
        <p:txBody>
          <a:bodyPr/>
          <a:lstStyle/>
          <a:p>
            <a:fld id="{E0EBB1DF-38EB-47AB-A35D-CFE753B17581}"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for research guides</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Zimmerman’s Guides is a good</a:t>
            </a:r>
            <a:r>
              <a:rPr lang="en-US" baseline="0" dirty="0" smtClean="0"/>
              <a:t> place to start when you are researching an unfamiliar area of law.  </a:t>
            </a:r>
          </a:p>
          <a:p>
            <a:endParaRPr lang="en-US" baseline="0" dirty="0" smtClean="0"/>
          </a:p>
          <a:p>
            <a:r>
              <a:rPr lang="en-US" baseline="0" dirty="0" smtClean="0"/>
              <a:t>These are hosted by LexisNexis, but LexisNexis does not write them.  These are written by Andy Zimmerman, and if you send an email, he will write you back.  They have links to resources in Lexis, in </a:t>
            </a:r>
            <a:r>
              <a:rPr lang="en-US" baseline="0" dirty="0" err="1" smtClean="0"/>
              <a:t>WestLaw</a:t>
            </a:r>
            <a:r>
              <a:rPr lang="en-US" baseline="0" dirty="0" smtClean="0"/>
              <a:t>, and anywhere else that’s relevant.</a:t>
            </a:r>
          </a:p>
          <a:p>
            <a:endParaRPr lang="en-US" baseline="0" dirty="0" smtClean="0"/>
          </a:p>
          <a:p>
            <a:r>
              <a:rPr lang="en-US" baseline="0" dirty="0" smtClean="0"/>
              <a:t>It’s not a portal to Lexis.  It’s a portal to everything (US law related).</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advanced search</a:t>
            </a:r>
            <a:r>
              <a:rPr lang="en-US" baseline="0" dirty="0" smtClean="0"/>
              <a:t> lets you do a lot more.</a:t>
            </a:r>
          </a:p>
        </p:txBody>
      </p:sp>
      <p:sp>
        <p:nvSpPr>
          <p:cNvPr id="4" name="Slide Number Placeholder 3"/>
          <p:cNvSpPr>
            <a:spLocks noGrp="1"/>
          </p:cNvSpPr>
          <p:nvPr>
            <p:ph type="sldNum" sz="quarter" idx="10"/>
          </p:nvPr>
        </p:nvSpPr>
        <p:spPr/>
        <p:txBody>
          <a:bodyPr/>
          <a:lstStyle/>
          <a:p>
            <a:fld id="{E0EBB1DF-38EB-47AB-A35D-CFE753B17581}"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the guide for Texas.</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three tools you absolutely should learn to use.</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endParaRPr lang="en-US"/>
          </a:p>
        </p:txBody>
      </p:sp>
      <p:sp>
        <p:nvSpPr>
          <p:cNvPr id="4" name="Slide Number Placeholder 3"/>
          <p:cNvSpPr>
            <a:spLocks noGrp="1"/>
          </p:cNvSpPr>
          <p:nvPr>
            <p:ph type="sldNum" sz="quarter" idx="10"/>
          </p:nvPr>
        </p:nvSpPr>
        <p:spPr/>
        <p:txBody>
          <a:bodyPr/>
          <a:lstStyle/>
          <a:p>
            <a:fld id="{E0EBB1DF-38EB-47AB-A35D-CFE753B17581}"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I’m glad you came with other things going on today during the lunch hour.</a:t>
            </a:r>
          </a:p>
          <a:p>
            <a:endParaRPr lang="en-US" baseline="0" dirty="0" smtClean="0"/>
          </a:p>
          <a:p>
            <a:r>
              <a:rPr lang="en-US" baseline="0" dirty="0" smtClean="0"/>
              <a:t>I’m Wilhelmina Randtke.  I’m the Electronic Services Librarian at the law library.  In the past, I’ve worked in employment and administrative law and in web development.  Here, I’m the person you contact, if you ever have a problem with getting to an online resource.</a:t>
            </a:r>
          </a:p>
          <a:p>
            <a:endParaRPr lang="en-US" baseline="0" dirty="0" smtClean="0"/>
          </a:p>
          <a:p>
            <a:r>
              <a:rPr lang="en-US" baseline="0" dirty="0" smtClean="0"/>
              <a:t>If you ever need to contact me, you can find my information here (on the staff directory of the law library website), and you can find my </a:t>
            </a:r>
          </a:p>
        </p:txBody>
      </p:sp>
      <p:sp>
        <p:nvSpPr>
          <p:cNvPr id="4" name="Slide Number Placeholder 3"/>
          <p:cNvSpPr>
            <a:spLocks noGrp="1"/>
          </p:cNvSpPr>
          <p:nvPr>
            <p:ph type="sldNum" sz="quarter" idx="10"/>
          </p:nvPr>
        </p:nvSpPr>
        <p:spPr/>
        <p:txBody>
          <a:bodyPr/>
          <a:lstStyle/>
          <a:p>
            <a:fld id="{E0EBB1DF-38EB-47AB-A35D-CFE753B17581}"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advanced search</a:t>
            </a:r>
            <a:r>
              <a:rPr lang="en-US" baseline="0" dirty="0" smtClean="0"/>
              <a:t> lets you do a lot more.</a:t>
            </a:r>
          </a:p>
          <a:p>
            <a:endParaRPr lang="en-US" baseline="0" dirty="0" smtClean="0"/>
          </a:p>
          <a:p>
            <a:r>
              <a:rPr lang="en-US" baseline="0" dirty="0" smtClean="0"/>
              <a:t>Two features to notice for legal research are:</a:t>
            </a:r>
          </a:p>
          <a:p>
            <a:pPr>
              <a:buFontTx/>
              <a:buChar char="-"/>
            </a:pPr>
            <a:r>
              <a:rPr lang="en-US" baseline="0" dirty="0" smtClean="0"/>
              <a:t>Site search</a:t>
            </a:r>
          </a:p>
          <a:p>
            <a:pPr>
              <a:buFontTx/>
              <a:buNone/>
            </a:pPr>
            <a:r>
              <a:rPr lang="en-US" baseline="0" dirty="0" smtClean="0"/>
              <a:t>and</a:t>
            </a:r>
          </a:p>
          <a:p>
            <a:pPr>
              <a:buFontTx/>
              <a:buChar char="-"/>
            </a:pPr>
            <a:r>
              <a:rPr lang="en-US" baseline="0" dirty="0" smtClean="0"/>
              <a:t>File type search</a:t>
            </a:r>
          </a:p>
          <a:p>
            <a:pPr>
              <a:buFontTx/>
              <a:buChar char="-"/>
            </a:pPr>
            <a:endParaRPr lang="en-US" baseline="0" dirty="0" smtClean="0"/>
          </a:p>
          <a:p>
            <a:pPr>
              <a:buFontTx/>
              <a:buNone/>
            </a:pPr>
            <a:r>
              <a:rPr lang="en-US" baseline="0" dirty="0" smtClean="0"/>
              <a:t>Site search:  You can limit your search results to just a specific website, or folder on a website.  This is great for when an agency has a bunch of documents posted, but doesn’t put a search up for you.</a:t>
            </a:r>
          </a:p>
          <a:p>
            <a:pPr>
              <a:buFontTx/>
              <a:buNone/>
            </a:pPr>
            <a:endParaRPr lang="en-US" baseline="0" dirty="0" smtClean="0"/>
          </a:p>
          <a:p>
            <a:pPr>
              <a:buFontTx/>
              <a:buNone/>
            </a:pPr>
            <a:r>
              <a:rPr lang="en-US" baseline="0" dirty="0" smtClean="0"/>
              <a:t>File type:  This is great for fishing for documents.  If you realize that an agency is putting what you want up as PDFs, or as .docs, then you can just get a list of those.</a:t>
            </a:r>
          </a:p>
        </p:txBody>
      </p:sp>
      <p:sp>
        <p:nvSpPr>
          <p:cNvPr id="4" name="Slide Number Placeholder 3"/>
          <p:cNvSpPr>
            <a:spLocks noGrp="1"/>
          </p:cNvSpPr>
          <p:nvPr>
            <p:ph type="sldNum" sz="quarter" idx="10"/>
          </p:nvPr>
        </p:nvSpPr>
        <p:spPr/>
        <p:txBody>
          <a:bodyPr/>
          <a:lstStyle/>
          <a:p>
            <a:fld id="{E0EBB1DF-38EB-47AB-A35D-CFE753B1758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 to find more about this Texas Railroad Commission hearing.</a:t>
            </a:r>
          </a:p>
          <a:p>
            <a:endParaRPr lang="en-US" baseline="0" dirty="0" smtClean="0"/>
          </a:p>
          <a:p>
            <a:r>
              <a:rPr lang="en-US" baseline="0" dirty="0" err="1" smtClean="0"/>
              <a:t>Ellicit</a:t>
            </a:r>
            <a:r>
              <a:rPr lang="en-US" baseline="0" dirty="0" smtClean="0"/>
              <a:t>:  Where do I go?</a:t>
            </a:r>
          </a:p>
          <a:p>
            <a:endParaRPr lang="en-US" baseline="0" dirty="0" smtClean="0"/>
          </a:p>
          <a:p>
            <a:r>
              <a:rPr lang="en-US" dirty="0" smtClean="0"/>
              <a:t>1</a:t>
            </a:r>
            <a:r>
              <a:rPr lang="en-US" baseline="30000" dirty="0" smtClean="0"/>
              <a:t>st</a:t>
            </a:r>
            <a:r>
              <a:rPr lang="en-US" dirty="0" smtClean="0"/>
              <a:t>:  Check</a:t>
            </a:r>
            <a:r>
              <a:rPr lang="en-US" baseline="0" dirty="0" smtClean="0"/>
              <a:t> the endnote</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a:t>
            </a:r>
            <a:r>
              <a:rPr lang="en-US" baseline="0" dirty="0" smtClean="0"/>
              <a:t> endnote 8</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Endnote</a:t>
            </a:r>
            <a:r>
              <a:rPr lang="en-US" baseline="0" dirty="0" smtClean="0"/>
              <a:t> 8 doesn’t cite the Railroad Commission’s order.</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 to find more about this Texas Railroad Commission hearing.</a:t>
            </a:r>
          </a:p>
          <a:p>
            <a:endParaRPr lang="en-US" baseline="0" dirty="0" smtClean="0"/>
          </a:p>
          <a:p>
            <a:r>
              <a:rPr lang="en-US" baseline="0" dirty="0" err="1" smtClean="0"/>
              <a:t>Ellicit</a:t>
            </a:r>
            <a:r>
              <a:rPr lang="en-US" baseline="0" dirty="0" smtClean="0"/>
              <a:t>:  Where do I go?</a:t>
            </a:r>
          </a:p>
          <a:p>
            <a:endParaRPr lang="en-US" baseline="0" dirty="0" smtClean="0"/>
          </a:p>
          <a:p>
            <a:r>
              <a:rPr lang="en-US" dirty="0" smtClean="0"/>
              <a:t>Next:  Look</a:t>
            </a:r>
            <a:r>
              <a:rPr lang="en-US" baseline="0" dirty="0" smtClean="0"/>
              <a:t> for the orders on the Railroad Commission’s website.</a:t>
            </a:r>
            <a:endParaRPr lang="en-US" dirty="0"/>
          </a:p>
        </p:txBody>
      </p:sp>
      <p:sp>
        <p:nvSpPr>
          <p:cNvPr id="4" name="Slide Number Placeholder 3"/>
          <p:cNvSpPr>
            <a:spLocks noGrp="1"/>
          </p:cNvSpPr>
          <p:nvPr>
            <p:ph type="sldNum" sz="quarter" idx="10"/>
          </p:nvPr>
        </p:nvSpPr>
        <p:spPr/>
        <p:txBody>
          <a:bodyPr/>
          <a:lstStyle/>
          <a:p>
            <a:fld id="{E0EBB1DF-38EB-47AB-A35D-CFE753B1758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know it’s going to be an administrative order.  I click through</a:t>
            </a:r>
            <a:r>
              <a:rPr lang="en-US" baseline="0" dirty="0" smtClean="0"/>
              <a:t> these.</a:t>
            </a:r>
          </a:p>
          <a:p>
            <a:endParaRPr lang="en-US" baseline="0" dirty="0" smtClean="0"/>
          </a:p>
          <a:p>
            <a:r>
              <a:rPr lang="en-US" baseline="0" dirty="0" smtClean="0"/>
              <a:t>They are arranged by topic, then by docket number.  There is not a search for the orders.</a:t>
            </a:r>
            <a:endParaRPr lang="en-US" dirty="0" smtClean="0"/>
          </a:p>
        </p:txBody>
      </p:sp>
      <p:sp>
        <p:nvSpPr>
          <p:cNvPr id="4" name="Slide Number Placeholder 3"/>
          <p:cNvSpPr>
            <a:spLocks noGrp="1"/>
          </p:cNvSpPr>
          <p:nvPr>
            <p:ph type="sldNum" sz="quarter" idx="10"/>
          </p:nvPr>
        </p:nvSpPr>
        <p:spPr/>
        <p:txBody>
          <a:bodyPr/>
          <a:lstStyle/>
          <a:p>
            <a:fld id="{E0EBB1DF-38EB-47AB-A35D-CFE753B1758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9410B-6A8C-41C4-A8BB-E3A1A703CEF8}"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2E5C-C1C2-4EE9-A9C7-8BBE92E4A7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9410B-6A8C-41C4-A8BB-E3A1A703CEF8}" type="datetimeFigureOut">
              <a:rPr lang="en-US" smtClean="0"/>
              <a:pPr/>
              <a:t>10/18/2012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42E5C-C1C2-4EE9-A9C7-8BBE92E4A7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upreme.courts.state.tx.us/ebriefs/ebriefs.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upreme.courts.state.tx.us/ebriefs/ebriefs.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earch.txcourt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clerk.hctx.net/" TargetMode="External"/><Relationship Id="rId2" Type="http://schemas.openxmlformats.org/officeDocument/2006/relationships/hyperlink" Target="http://gov.bexar.org/dc/" TargetMode="External"/><Relationship Id="rId1" Type="http://schemas.openxmlformats.org/officeDocument/2006/relationships/slideLayout" Target="../slideLayouts/slideLayout2.xml"/><Relationship Id="rId4" Type="http://schemas.openxmlformats.org/officeDocument/2006/relationships/hyperlink" Target="http://www.co.medina.oh.us/medct_epublicnod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o.medina.oh.us/medct_epublicnod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regina.stmarytx.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texasbar.com/AM/Template.cfm?Section=Texas_Bar_Journal&amp;Template=/CM/ContentDisplay.cfm&amp;ContentID=13928" TargetMode="External"/><Relationship Id="rId2" Type="http://schemas.openxmlformats.org/officeDocument/2006/relationships/hyperlink" Target="http://www.texasbar.com/AM/Template.cfm?Section=Texas_Bar_Journal&amp;Template=/CM/HTMLDisplay.cfm&amp;ContentID=139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Legal Research</a:t>
            </a:r>
            <a:br>
              <a:rPr lang="en-US" dirty="0" smtClean="0"/>
            </a:br>
            <a:r>
              <a:rPr lang="en-US" dirty="0" smtClean="0"/>
              <a:t>Outside of Lexis and WestLaw</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Oct. 17, 2012</a:t>
            </a:r>
          </a:p>
          <a:p>
            <a:r>
              <a:rPr lang="en-US" dirty="0" smtClean="0"/>
              <a:t>St. Mary’s University Law Library</a:t>
            </a:r>
          </a:p>
          <a:p>
            <a:r>
              <a:rPr lang="en-US" dirty="0" smtClean="0"/>
              <a:t>Wilhelmina Randtke</a:t>
            </a:r>
          </a:p>
          <a:p>
            <a:r>
              <a:rPr lang="en-US" dirty="0" smtClean="0"/>
              <a:t>wrandtke@stmarytx.edu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cstate="print"/>
          <a:srcRect/>
          <a:stretch>
            <a:fillRect/>
          </a:stretch>
        </p:blipFill>
        <p:spPr bwMode="auto">
          <a:xfrm>
            <a:off x="533400" y="-79732"/>
            <a:ext cx="8610600" cy="6937732"/>
          </a:xfrm>
          <a:prstGeom prst="rect">
            <a:avLst/>
          </a:prstGeom>
          <a:noFill/>
          <a:ln w="9525">
            <a:noFill/>
            <a:miter lim="800000"/>
            <a:headEnd/>
            <a:tailEnd/>
          </a:ln>
        </p:spPr>
      </p:pic>
      <p:sp>
        <p:nvSpPr>
          <p:cNvPr id="5" name="Oval 4"/>
          <p:cNvSpPr/>
          <p:nvPr/>
        </p:nvSpPr>
        <p:spPr>
          <a:xfrm>
            <a:off x="4191000" y="914400"/>
            <a:ext cx="4953000" cy="3733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cstate="print"/>
          <a:srcRect/>
          <a:stretch>
            <a:fillRect/>
          </a:stretch>
        </p:blipFill>
        <p:spPr bwMode="auto">
          <a:xfrm>
            <a:off x="533400" y="-79732"/>
            <a:ext cx="8610600" cy="6937732"/>
          </a:xfrm>
          <a:prstGeom prst="rect">
            <a:avLst/>
          </a:prstGeom>
          <a:noFill/>
          <a:ln w="9525">
            <a:noFill/>
            <a:miter lim="800000"/>
            <a:headEnd/>
            <a:tailEnd/>
          </a:ln>
        </p:spPr>
      </p:pic>
      <p:sp>
        <p:nvSpPr>
          <p:cNvPr id="5" name="Oval 4"/>
          <p:cNvSpPr/>
          <p:nvPr/>
        </p:nvSpPr>
        <p:spPr>
          <a:xfrm>
            <a:off x="4191000" y="914400"/>
            <a:ext cx="4953000" cy="3733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3657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srcRect/>
          <a:stretch>
            <a:fillRect/>
          </a:stretch>
        </p:blipFill>
        <p:spPr bwMode="auto">
          <a:xfrm>
            <a:off x="0" y="0"/>
            <a:ext cx="9021321" cy="6858000"/>
          </a:xfrm>
          <a:prstGeom prst="rect">
            <a:avLst/>
          </a:prstGeom>
          <a:noFill/>
          <a:ln w="9525">
            <a:noFill/>
            <a:miter lim="800000"/>
            <a:headEnd/>
            <a:tailEnd/>
          </a:ln>
        </p:spPr>
      </p:pic>
      <p:sp>
        <p:nvSpPr>
          <p:cNvPr id="5" name="Oval 4"/>
          <p:cNvSpPr/>
          <p:nvPr/>
        </p:nvSpPr>
        <p:spPr>
          <a:xfrm>
            <a:off x="4267200" y="1143000"/>
            <a:ext cx="419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1" y="228600"/>
            <a:ext cx="3048000" cy="646331"/>
          </a:xfrm>
          <a:prstGeom prst="rect">
            <a:avLst/>
          </a:prstGeom>
          <a:noFill/>
        </p:spPr>
        <p:txBody>
          <a:bodyPr wrap="square" rtlCol="0">
            <a:spAutoFit/>
          </a:bodyPr>
          <a:lstStyle/>
          <a:p>
            <a:r>
              <a:rPr lang="en-US" dirty="0" smtClean="0">
                <a:solidFill>
                  <a:srgbClr val="FF0000"/>
                </a:solidFill>
              </a:rPr>
              <a:t>Endnote 8 doesn’t cite the</a:t>
            </a:r>
          </a:p>
          <a:p>
            <a:r>
              <a:rPr lang="en-US" dirty="0" smtClean="0">
                <a:solidFill>
                  <a:srgbClr val="FF0000"/>
                </a:solidFill>
              </a:rPr>
              <a:t> </a:t>
            </a:r>
            <a:r>
              <a:rPr lang="en-US" dirty="0" err="1" smtClean="0">
                <a:solidFill>
                  <a:srgbClr val="FF0000"/>
                </a:solidFill>
              </a:rPr>
              <a:t>RailroadCommission’s</a:t>
            </a:r>
            <a:r>
              <a:rPr lang="en-US" dirty="0" smtClean="0">
                <a:solidFill>
                  <a:srgbClr val="FF0000"/>
                </a:solidFill>
              </a:rPr>
              <a:t> order.</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cstate="print"/>
          <a:srcRect/>
          <a:stretch>
            <a:fillRect/>
          </a:stretch>
        </p:blipFill>
        <p:spPr bwMode="auto">
          <a:xfrm>
            <a:off x="533400" y="-79732"/>
            <a:ext cx="8610600" cy="6937732"/>
          </a:xfrm>
          <a:prstGeom prst="rect">
            <a:avLst/>
          </a:prstGeom>
          <a:noFill/>
          <a:ln w="9525">
            <a:noFill/>
            <a:miter lim="800000"/>
            <a:headEnd/>
            <a:tailEnd/>
          </a:ln>
        </p:spPr>
      </p:pic>
      <p:sp>
        <p:nvSpPr>
          <p:cNvPr id="5" name="Oval 4"/>
          <p:cNvSpPr/>
          <p:nvPr/>
        </p:nvSpPr>
        <p:spPr>
          <a:xfrm>
            <a:off x="4191000" y="914400"/>
            <a:ext cx="4953000" cy="3733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1447800"/>
            <a:ext cx="4343400" cy="369332"/>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Where can I find more on this hearing?</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1143000" y="36964"/>
            <a:ext cx="7200900" cy="6821036"/>
          </a:xfrm>
          <a:prstGeom prst="rect">
            <a:avLst/>
          </a:prstGeom>
          <a:noFill/>
          <a:ln w="9525">
            <a:noFill/>
            <a:miter lim="800000"/>
            <a:headEnd/>
            <a:tailEnd/>
          </a:ln>
        </p:spPr>
      </p:pic>
      <p:sp>
        <p:nvSpPr>
          <p:cNvPr id="5" name="Oval 4"/>
          <p:cNvSpPr/>
          <p:nvPr/>
        </p:nvSpPr>
        <p:spPr>
          <a:xfrm>
            <a:off x="2133600" y="1143000"/>
            <a:ext cx="1905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cstate="print"/>
          <a:srcRect/>
          <a:stretch>
            <a:fillRect/>
          </a:stretch>
        </p:blipFill>
        <p:spPr bwMode="auto">
          <a:xfrm>
            <a:off x="893984" y="0"/>
            <a:ext cx="7792815" cy="68579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143000" y="36964"/>
            <a:ext cx="7200900" cy="6821036"/>
          </a:xfrm>
          <a:prstGeom prst="rect">
            <a:avLst/>
          </a:prstGeom>
          <a:noFill/>
          <a:ln w="9525">
            <a:noFill/>
            <a:miter lim="800000"/>
            <a:headEnd/>
            <a:tailEnd/>
          </a:ln>
        </p:spPr>
      </p:pic>
      <p:sp>
        <p:nvSpPr>
          <p:cNvPr id="5" name="Oval 4"/>
          <p:cNvSpPr/>
          <p:nvPr/>
        </p:nvSpPr>
        <p:spPr>
          <a:xfrm>
            <a:off x="5562600" y="609600"/>
            <a:ext cx="2667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srcRect/>
          <a:stretch>
            <a:fillRect/>
          </a:stretch>
        </p:blipFill>
        <p:spPr bwMode="auto">
          <a:xfrm>
            <a:off x="685800" y="0"/>
            <a:ext cx="7696200" cy="71889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cstate="print"/>
          <a:srcRect/>
          <a:stretch>
            <a:fillRect/>
          </a:stretch>
        </p:blipFill>
        <p:spPr bwMode="auto">
          <a:xfrm>
            <a:off x="893984" y="0"/>
            <a:ext cx="7792815"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457200" y="0"/>
            <a:ext cx="8243887" cy="72344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 in Lexis and WestLaw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Information about your case</a:t>
            </a:r>
          </a:p>
          <a:p>
            <a:pPr lvl="1"/>
            <a:r>
              <a:rPr lang="en-US" dirty="0" smtClean="0"/>
              <a:t>Ex:  When is my next hearing?</a:t>
            </a:r>
          </a:p>
          <a:p>
            <a:pPr lvl="1"/>
            <a:r>
              <a:rPr lang="en-US" dirty="0" smtClean="0"/>
              <a:t>Ex:  What is the plaintiff’s current address?</a:t>
            </a:r>
          </a:p>
          <a:p>
            <a:endParaRPr lang="en-US" dirty="0" smtClean="0"/>
          </a:p>
          <a:p>
            <a:r>
              <a:rPr lang="en-US" dirty="0" smtClean="0"/>
              <a:t>Administrative law</a:t>
            </a:r>
          </a:p>
          <a:p>
            <a:pPr lvl="1"/>
            <a:r>
              <a:rPr lang="en-US" dirty="0" smtClean="0"/>
              <a:t>Ex:  Tax law</a:t>
            </a:r>
          </a:p>
          <a:p>
            <a:pPr lvl="1"/>
            <a:r>
              <a:rPr lang="en-US" dirty="0" smtClean="0"/>
              <a:t>Ex:  Federal grant requirements</a:t>
            </a:r>
          </a:p>
          <a:p>
            <a:pPr lvl="1"/>
            <a:r>
              <a:rPr lang="en-US" dirty="0" smtClean="0"/>
              <a:t>Ex:  Anything with a state agency</a:t>
            </a:r>
          </a:p>
          <a:p>
            <a:endParaRPr lang="en-US" dirty="0" smtClean="0"/>
          </a:p>
          <a:p>
            <a:r>
              <a:rPr lang="en-US" dirty="0" smtClean="0"/>
              <a:t>International law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cstate="print"/>
          <a:srcRect/>
          <a:stretch>
            <a:fillRect/>
          </a:stretch>
        </p:blipFill>
        <p:spPr bwMode="auto">
          <a:xfrm>
            <a:off x="893984" y="0"/>
            <a:ext cx="7792815" cy="6857999"/>
          </a:xfrm>
          <a:prstGeom prst="rect">
            <a:avLst/>
          </a:prstGeom>
          <a:noFill/>
          <a:ln w="9525">
            <a:noFill/>
            <a:miter lim="800000"/>
            <a:headEnd/>
            <a:tailEnd/>
          </a:ln>
        </p:spPr>
      </p:pic>
      <p:sp>
        <p:nvSpPr>
          <p:cNvPr id="5" name="Oval 4"/>
          <p:cNvSpPr/>
          <p:nvPr/>
        </p:nvSpPr>
        <p:spPr>
          <a:xfrm>
            <a:off x="685800" y="6553200"/>
            <a:ext cx="2895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791200"/>
            <a:ext cx="3276600" cy="646331"/>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Mouse over links to get a feel for</a:t>
            </a:r>
          </a:p>
          <a:p>
            <a:r>
              <a:rPr lang="en-US" dirty="0">
                <a:solidFill>
                  <a:srgbClr val="FF0000"/>
                </a:solidFill>
              </a:rPr>
              <a:t>w</a:t>
            </a:r>
            <a:r>
              <a:rPr lang="en-US" dirty="0" smtClean="0">
                <a:solidFill>
                  <a:srgbClr val="FF0000"/>
                </a:solidFill>
              </a:rPr>
              <a:t>here things are on the website</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685800" y="0"/>
            <a:ext cx="7419975" cy="6784431"/>
          </a:xfrm>
          <a:prstGeom prst="rect">
            <a:avLst/>
          </a:prstGeom>
          <a:noFill/>
          <a:ln w="9525">
            <a:noFill/>
            <a:miter lim="800000"/>
            <a:headEnd/>
            <a:tailEnd/>
          </a:ln>
        </p:spPr>
      </p:pic>
      <p:sp>
        <p:nvSpPr>
          <p:cNvPr id="6" name="TextBox 5"/>
          <p:cNvSpPr txBox="1"/>
          <p:nvPr/>
        </p:nvSpPr>
        <p:spPr>
          <a:xfrm>
            <a:off x="4419600" y="5334001"/>
            <a:ext cx="4419600" cy="646331"/>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All the orders are in this folder: </a:t>
            </a:r>
            <a:r>
              <a:rPr lang="en-US" baseline="0" dirty="0" smtClean="0">
                <a:solidFill>
                  <a:srgbClr val="FF0000"/>
                </a:solidFill>
              </a:rPr>
              <a:t>http://www.rrc.state.tx.us/meetings/ogpfd/ </a:t>
            </a:r>
            <a:endParaRPr lang="en-US" dirty="0">
              <a:solidFill>
                <a:srgbClr val="FF0000"/>
              </a:solidFill>
            </a:endParaRPr>
          </a:p>
        </p:txBody>
      </p:sp>
      <p:sp>
        <p:nvSpPr>
          <p:cNvPr id="7" name="Oval 6"/>
          <p:cNvSpPr/>
          <p:nvPr/>
        </p:nvSpPr>
        <p:spPr>
          <a:xfrm>
            <a:off x="533400" y="6400800"/>
            <a:ext cx="388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Use the “Advanced Search” screen</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12832" y="861325"/>
            <a:ext cx="7526691" cy="5996675"/>
          </a:xfrm>
          <a:prstGeom prst="rect">
            <a:avLst/>
          </a:prstGeom>
          <a:noFill/>
          <a:ln w="9525">
            <a:noFill/>
            <a:miter lim="800000"/>
            <a:headEnd/>
            <a:tailEnd/>
          </a:ln>
        </p:spPr>
      </p:pic>
      <p:sp>
        <p:nvSpPr>
          <p:cNvPr id="4" name="Oval 3"/>
          <p:cNvSpPr/>
          <p:nvPr/>
        </p:nvSpPr>
        <p:spPr>
          <a:xfrm>
            <a:off x="838200" y="4724400"/>
            <a:ext cx="6477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3" cstate="print"/>
          <a:srcRect/>
          <a:stretch>
            <a:fillRect/>
          </a:stretch>
        </p:blipFill>
        <p:spPr bwMode="auto">
          <a:xfrm>
            <a:off x="671513" y="61913"/>
            <a:ext cx="7800975" cy="6734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 </a:t>
            </a:r>
            <a:r>
              <a:rPr lang="en-US" smtClean="0"/>
              <a:t>cache/ “quick view”</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Engines don’t index everything</a:t>
            </a:r>
            <a:endParaRPr lang="en-US" dirty="0"/>
          </a:p>
        </p:txBody>
      </p:sp>
      <p:sp>
        <p:nvSpPr>
          <p:cNvPr id="3" name="Content Placeholder 2"/>
          <p:cNvSpPr>
            <a:spLocks noGrp="1"/>
          </p:cNvSpPr>
          <p:nvPr>
            <p:ph idx="1"/>
          </p:nvPr>
        </p:nvSpPr>
        <p:spPr/>
        <p:txBody>
          <a:bodyPr/>
          <a:lstStyle/>
          <a:p>
            <a:r>
              <a:rPr lang="en-US" dirty="0" smtClean="0"/>
              <a:t>Example:  Texas Supreme Court Briefs: </a:t>
            </a:r>
            <a:r>
              <a:rPr lang="en-US" dirty="0" smtClean="0">
                <a:hlinkClick r:id="rId3"/>
              </a:rPr>
              <a:t>http://www.supreme.courts.state.tx.us/ebriefs/ebriefs.asp</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762000"/>
            <a:ext cx="9013861" cy="365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547688"/>
            <a:ext cx="11229975" cy="57626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471488"/>
            <a:ext cx="11553825" cy="5915025"/>
          </a:xfrm>
          <a:prstGeom prst="rect">
            <a:avLst/>
          </a:prstGeom>
          <a:noFill/>
          <a:ln w="9525">
            <a:noFill/>
            <a:miter lim="800000"/>
            <a:headEnd/>
            <a:tailEnd/>
          </a:ln>
        </p:spPr>
      </p:pic>
      <p:sp>
        <p:nvSpPr>
          <p:cNvPr id="5" name="Oval 4"/>
          <p:cNvSpPr/>
          <p:nvPr/>
        </p:nvSpPr>
        <p:spPr>
          <a:xfrm>
            <a:off x="0" y="6019800"/>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Engines don’t index everything</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Example:  Texas Supreme Court Briefs: </a:t>
            </a:r>
            <a:r>
              <a:rPr lang="en-US" dirty="0" smtClean="0">
                <a:hlinkClick r:id="rId3"/>
              </a:rPr>
              <a:t>http://www.supreme.courts.state.tx.us/ebriefs/ebriefs.asp</a:t>
            </a:r>
            <a:endParaRPr lang="en-US" dirty="0" smtClean="0"/>
          </a:p>
          <a:p>
            <a:endParaRPr lang="en-US" dirty="0" smtClean="0"/>
          </a:p>
          <a:p>
            <a:r>
              <a:rPr lang="en-US" dirty="0" smtClean="0"/>
              <a:t>The briefs are in </a:t>
            </a:r>
            <a:r>
              <a:rPr lang="en-US" dirty="0" smtClean="0">
                <a:hlinkClick r:id="rId4"/>
              </a:rPr>
              <a:t>http://www.search.txcourts.gov/</a:t>
            </a:r>
            <a:endParaRPr lang="en-US" dirty="0" smtClean="0"/>
          </a:p>
          <a:p>
            <a:r>
              <a:rPr lang="en-US" dirty="0" smtClean="0"/>
              <a:t>A Google site search of </a:t>
            </a:r>
            <a:r>
              <a:rPr lang="en-US" dirty="0" smtClean="0">
                <a:hlinkClick r:id="rId4"/>
              </a:rPr>
              <a:t>http://www.search.txcourts.gov/</a:t>
            </a:r>
            <a:r>
              <a:rPr lang="en-US" dirty="0" smtClean="0"/>
              <a:t> finds only 199 documents.  </a:t>
            </a:r>
            <a:r>
              <a:rPr lang="en-US" dirty="0" smtClean="0">
                <a:sym typeface="Wingdings" pitchFamily="2" charset="2"/>
              </a:rPr>
              <a:t> Many missing documents.</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Search engines</a:t>
            </a:r>
          </a:p>
          <a:p>
            <a:pPr lvl="1"/>
            <a:r>
              <a:rPr lang="en-US" dirty="0" smtClean="0"/>
              <a:t>Advanced search features</a:t>
            </a:r>
          </a:p>
          <a:p>
            <a:pPr lvl="1"/>
            <a:r>
              <a:rPr lang="en-US" dirty="0" smtClean="0"/>
              <a:t>Search engine has gaps in what it indexes</a:t>
            </a:r>
          </a:p>
          <a:p>
            <a:r>
              <a:rPr lang="en-US" dirty="0" smtClean="0"/>
              <a:t>Court dockets</a:t>
            </a:r>
          </a:p>
          <a:p>
            <a:pPr lvl="1"/>
            <a:r>
              <a:rPr lang="en-US" dirty="0" smtClean="0"/>
              <a:t>We’ll look at a sample docket</a:t>
            </a:r>
          </a:p>
          <a:p>
            <a:r>
              <a:rPr lang="en-US" dirty="0" smtClean="0"/>
              <a:t>Specialized research databases</a:t>
            </a:r>
          </a:p>
          <a:p>
            <a:pPr lvl="1"/>
            <a:r>
              <a:rPr lang="en-US" dirty="0" smtClean="0"/>
              <a:t>Know these exist, and how to find one</a:t>
            </a:r>
          </a:p>
          <a:p>
            <a:pPr lvl="1"/>
            <a:r>
              <a:rPr lang="en-US" dirty="0" smtClean="0"/>
              <a:t>Some tools to look across these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304800" y="0"/>
            <a:ext cx="8534400" cy="5915025"/>
          </a:xfrm>
          <a:prstGeom prst="rect">
            <a:avLst/>
          </a:prstGeom>
          <a:noFill/>
          <a:ln w="9525">
            <a:noFill/>
            <a:miter lim="800000"/>
            <a:headEnd/>
            <a:tailEnd/>
          </a:ln>
        </p:spPr>
      </p:pic>
      <p:sp>
        <p:nvSpPr>
          <p:cNvPr id="5" name="Oval 4"/>
          <p:cNvSpPr/>
          <p:nvPr/>
        </p:nvSpPr>
        <p:spPr>
          <a:xfrm>
            <a:off x="1600200" y="11430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6096000"/>
            <a:ext cx="8915400" cy="646331"/>
          </a:xfrm>
          <a:prstGeom prst="rect">
            <a:avLst/>
          </a:prstGeom>
          <a:noFill/>
          <a:ln>
            <a:solidFill>
              <a:srgbClr val="FF0000"/>
            </a:solidFill>
          </a:ln>
        </p:spPr>
        <p:txBody>
          <a:bodyPr wrap="square" rtlCol="0">
            <a:spAutoFit/>
          </a:bodyPr>
          <a:lstStyle/>
          <a:p>
            <a:r>
              <a:rPr lang="en-US" dirty="0" smtClean="0">
                <a:solidFill>
                  <a:srgbClr val="FF0000"/>
                </a:solidFill>
              </a:rPr>
              <a:t>We know that there are many </a:t>
            </a:r>
            <a:r>
              <a:rPr lang="en-US" dirty="0" err="1" smtClean="0">
                <a:solidFill>
                  <a:srgbClr val="FF0000"/>
                </a:solidFill>
              </a:rPr>
              <a:t>many</a:t>
            </a:r>
            <a:r>
              <a:rPr lang="en-US" dirty="0" smtClean="0">
                <a:solidFill>
                  <a:srgbClr val="FF0000"/>
                </a:solidFill>
              </a:rPr>
              <a:t> more briefs.  2 per case, minimum, for every case, over a 5 year period.  Surely, the Court hears more than 10 cases per year.</a:t>
            </a:r>
            <a:endParaRPr 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Engines don’t index everything</a:t>
            </a:r>
            <a:endParaRPr lang="en-US" dirty="0"/>
          </a:p>
        </p:txBody>
      </p:sp>
      <p:sp>
        <p:nvSpPr>
          <p:cNvPr id="3" name="Content Placeholder 2"/>
          <p:cNvSpPr>
            <a:spLocks noGrp="1"/>
          </p:cNvSpPr>
          <p:nvPr>
            <p:ph idx="1"/>
          </p:nvPr>
        </p:nvSpPr>
        <p:spPr/>
        <p:txBody>
          <a:bodyPr/>
          <a:lstStyle/>
          <a:p>
            <a:pPr>
              <a:buNone/>
            </a:pPr>
            <a:r>
              <a:rPr lang="en-US" dirty="0" smtClean="0"/>
              <a:t>If the agency has its own search box, then use that.</a:t>
            </a:r>
          </a:p>
          <a:p>
            <a:pPr>
              <a:buNone/>
            </a:pPr>
            <a:r>
              <a:rPr lang="en-US" dirty="0" smtClean="0"/>
              <a:t>(Many Texas agencies have a Google custom search, so be aware it doesn’t get everything.)</a:t>
            </a:r>
          </a:p>
          <a:p>
            <a:pPr>
              <a:buNone/>
            </a:pPr>
            <a:r>
              <a:rPr lang="en-US" dirty="0" smtClean="0"/>
              <a:t>Use multiple search engines</a:t>
            </a:r>
          </a:p>
          <a:p>
            <a:pPr>
              <a:buNone/>
            </a:pPr>
            <a:r>
              <a:rPr lang="en-US" dirty="0"/>
              <a:t>	</a:t>
            </a:r>
            <a:r>
              <a:rPr lang="en-US" dirty="0" smtClean="0"/>
              <a:t>Google, Bing, Yahoo, </a:t>
            </a:r>
            <a:r>
              <a:rPr lang="en-US" dirty="0" err="1" smtClean="0"/>
              <a:t>DuckDuckGo</a:t>
            </a:r>
            <a:r>
              <a:rPr lang="en-US" dirty="0" smtClean="0"/>
              <a:t>, </a:t>
            </a:r>
            <a:r>
              <a:rPr lang="en-US" dirty="0" err="1" smtClean="0"/>
              <a:t>Blekko</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828800" y="5410200"/>
            <a:ext cx="1656224" cy="9144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334000" y="5334000"/>
            <a:ext cx="1959427" cy="6096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3810000" y="6019801"/>
            <a:ext cx="1496269" cy="838199"/>
          </a:xfrm>
          <a:prstGeom prst="rect">
            <a:avLst/>
          </a:prstGeom>
          <a:noFill/>
          <a:ln w="9525">
            <a:noFill/>
            <a:miter lim="800000"/>
            <a:headEnd/>
            <a:tailEnd/>
          </a:ln>
        </p:spPr>
      </p:pic>
      <p:pic>
        <p:nvPicPr>
          <p:cNvPr id="7" name="Picture 8" descr="https://encrypted-tbn2.gstatic.com/images?q=tbn:ANd9GcS_nfQIyqDL4SUCGfP2k5IJX96zKU1kUQXh9TxIijh4ofs_IqC5"/>
          <p:cNvPicPr>
            <a:picLocks noChangeAspect="1" noChangeArrowheads="1"/>
          </p:cNvPicPr>
          <p:nvPr/>
        </p:nvPicPr>
        <p:blipFill>
          <a:blip r:embed="rId5" cstate="print"/>
          <a:srcRect/>
          <a:stretch>
            <a:fillRect/>
          </a:stretch>
        </p:blipFill>
        <p:spPr bwMode="auto">
          <a:xfrm>
            <a:off x="7542245" y="6324600"/>
            <a:ext cx="1601755" cy="304800"/>
          </a:xfrm>
          <a:prstGeom prst="rect">
            <a:avLst/>
          </a:prstGeom>
          <a:noFill/>
        </p:spPr>
      </p:pic>
      <p:pic>
        <p:nvPicPr>
          <p:cNvPr id="8" name="Picture 10" descr="https://encrypted-tbn1.gstatic.com/images?q=tbn:ANd9GcT5h04HaFuJyxAtTc46YVWkrxqA1J_4zkc6d0K38ncDrrJxhoDl"/>
          <p:cNvPicPr>
            <a:picLocks noChangeAspect="1" noChangeArrowheads="1"/>
          </p:cNvPicPr>
          <p:nvPr/>
        </p:nvPicPr>
        <p:blipFill>
          <a:blip r:embed="rId6" cstate="print"/>
          <a:srcRect/>
          <a:stretch>
            <a:fillRect/>
          </a:stretch>
        </p:blipFill>
        <p:spPr bwMode="auto">
          <a:xfrm>
            <a:off x="-1" y="5867401"/>
            <a:ext cx="1386839" cy="990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Dockets</a:t>
            </a:r>
            <a:endParaRPr lang="en-US" dirty="0"/>
          </a:p>
        </p:txBody>
      </p:sp>
      <p:sp>
        <p:nvSpPr>
          <p:cNvPr id="3" name="Content Placeholder 2"/>
          <p:cNvSpPr>
            <a:spLocks noGrp="1"/>
          </p:cNvSpPr>
          <p:nvPr>
            <p:ph idx="1"/>
          </p:nvPr>
        </p:nvSpPr>
        <p:spPr/>
        <p:txBody>
          <a:bodyPr/>
          <a:lstStyle/>
          <a:p>
            <a:r>
              <a:rPr lang="en-US" dirty="0" smtClean="0"/>
              <a:t>What is a docket?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Dockets</a:t>
            </a:r>
            <a:endParaRPr lang="en-US" dirty="0"/>
          </a:p>
        </p:txBody>
      </p:sp>
      <p:sp>
        <p:nvSpPr>
          <p:cNvPr id="3" name="Content Placeholder 2"/>
          <p:cNvSpPr>
            <a:spLocks noGrp="1"/>
          </p:cNvSpPr>
          <p:nvPr>
            <p:ph idx="1"/>
          </p:nvPr>
        </p:nvSpPr>
        <p:spPr/>
        <p:txBody>
          <a:bodyPr/>
          <a:lstStyle/>
          <a:p>
            <a:r>
              <a:rPr lang="en-US" dirty="0" smtClean="0"/>
              <a:t>What is a docket?</a:t>
            </a:r>
          </a:p>
          <a:p>
            <a:endParaRPr lang="en-US" dirty="0" smtClean="0"/>
          </a:p>
          <a:p>
            <a:endParaRPr lang="en-US" dirty="0" smtClean="0"/>
          </a:p>
          <a:p>
            <a:r>
              <a:rPr lang="en-US" dirty="0" smtClean="0"/>
              <a:t>How do you use the docket?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dockets: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Bexar County Clerk of Court’s website is at:  </a:t>
            </a:r>
            <a:r>
              <a:rPr lang="en-US" dirty="0" smtClean="0">
                <a:hlinkClick r:id="rId2"/>
              </a:rPr>
              <a:t>http://gov.bexar.org/dc/</a:t>
            </a:r>
            <a:endParaRPr lang="en-US" dirty="0" smtClean="0"/>
          </a:p>
          <a:p>
            <a:pPr lvl="1"/>
            <a:r>
              <a:rPr lang="en-US" dirty="0" smtClean="0"/>
              <a:t>Very limited information</a:t>
            </a:r>
          </a:p>
          <a:p>
            <a:r>
              <a:rPr lang="en-US" dirty="0" smtClean="0"/>
              <a:t>Guadalupe County Clerk of Court’s website is at:  http://www.co.guadalupe.tx.us/guadalupe2010/home.php?content=ccl  </a:t>
            </a:r>
          </a:p>
          <a:p>
            <a:pPr lvl="1"/>
            <a:r>
              <a:rPr lang="en-US" dirty="0" smtClean="0"/>
              <a:t>No online docket at all</a:t>
            </a:r>
          </a:p>
          <a:p>
            <a:pPr lvl="1"/>
            <a:r>
              <a:rPr lang="en-US" dirty="0" smtClean="0"/>
              <a:t>(Guadalupe has a population of about 135,000 , and does not have dockets online.)</a:t>
            </a:r>
          </a:p>
          <a:p>
            <a:r>
              <a:rPr lang="en-US" dirty="0" smtClean="0"/>
              <a:t>Harris County Clerk of Court’s website is at:  </a:t>
            </a:r>
            <a:r>
              <a:rPr lang="en-US" dirty="0" smtClean="0">
                <a:hlinkClick r:id="rId3"/>
              </a:rPr>
              <a:t>http://www.cclerk.hctx.net/</a:t>
            </a:r>
            <a:endParaRPr lang="en-US" dirty="0" smtClean="0"/>
          </a:p>
          <a:p>
            <a:pPr lvl="1"/>
            <a:r>
              <a:rPr lang="en-US" dirty="0" smtClean="0"/>
              <a:t>Full docket is online</a:t>
            </a:r>
          </a:p>
          <a:p>
            <a:r>
              <a:rPr lang="en-US" dirty="0" smtClean="0"/>
              <a:t>Medina County Clerk of Court’s website is at:  </a:t>
            </a:r>
            <a:r>
              <a:rPr lang="en-US" dirty="0" smtClean="0">
                <a:hlinkClick r:id="rId4"/>
              </a:rPr>
              <a:t>http://www.co.medina.oh.us/medct_epublicnodr/</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docket for a case: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Medina County:  </a:t>
            </a:r>
            <a:r>
              <a:rPr lang="en-US" dirty="0" smtClean="0">
                <a:hlinkClick r:id="rId3"/>
              </a:rPr>
              <a:t>http://www.co.medina.oh.us/medct_epublicnodr/</a:t>
            </a:r>
            <a:endParaRPr lang="en-US" dirty="0" smtClean="0"/>
          </a:p>
          <a:p>
            <a:pPr lvl="1"/>
            <a:r>
              <a:rPr lang="en-US" dirty="0" smtClean="0"/>
              <a:t>Example search :  John Smith</a:t>
            </a:r>
          </a:p>
          <a:p>
            <a:r>
              <a:rPr lang="en-US" dirty="0" smtClean="0"/>
              <a:t>Docket has</a:t>
            </a:r>
          </a:p>
          <a:p>
            <a:pPr lvl="1"/>
            <a:r>
              <a:rPr lang="en-US" dirty="0" smtClean="0"/>
              <a:t>Every piece of paper filed in the case</a:t>
            </a:r>
          </a:p>
          <a:p>
            <a:pPr lvl="1"/>
            <a:r>
              <a:rPr lang="en-US" dirty="0" smtClean="0"/>
              <a:t>Dates and times of hearings – posted before the hearing happens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dockets</a:t>
            </a:r>
            <a:endParaRPr lang="en-US" dirty="0"/>
          </a:p>
        </p:txBody>
      </p:sp>
      <p:sp>
        <p:nvSpPr>
          <p:cNvPr id="3" name="Content Placeholder 2"/>
          <p:cNvSpPr>
            <a:spLocks noGrp="1"/>
          </p:cNvSpPr>
          <p:nvPr>
            <p:ph idx="1"/>
          </p:nvPr>
        </p:nvSpPr>
        <p:spPr/>
        <p:txBody>
          <a:bodyPr/>
          <a:lstStyle/>
          <a:p>
            <a:r>
              <a:rPr lang="en-US" dirty="0" smtClean="0"/>
              <a:t>All are different.</a:t>
            </a:r>
          </a:p>
          <a:p>
            <a:r>
              <a:rPr lang="en-US" dirty="0" smtClean="0"/>
              <a:t>Before you do anything in a case, always check the docket.</a:t>
            </a:r>
          </a:p>
          <a:p>
            <a:r>
              <a:rPr lang="en-US" dirty="0" smtClean="0"/>
              <a:t>When a client walks in the door, check the docket.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Research Databases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Need to know that these exist;  Find them when you need them.</a:t>
            </a:r>
          </a:p>
          <a:p>
            <a:r>
              <a:rPr lang="en-US" dirty="0" smtClean="0"/>
              <a:t>Get familiar with tools to look across databases. </a:t>
            </a:r>
          </a:p>
          <a:p>
            <a:pPr lvl="1">
              <a:buNone/>
            </a:pPr>
            <a:r>
              <a:rPr lang="en-US" dirty="0" smtClean="0"/>
              <a:t>(These help you find a database.)</a:t>
            </a:r>
          </a:p>
          <a:p>
            <a:pPr lvl="1"/>
            <a:r>
              <a:rPr lang="en-US" dirty="0" err="1" smtClean="0"/>
              <a:t>eJournal</a:t>
            </a:r>
            <a:r>
              <a:rPr lang="en-US" dirty="0" smtClean="0"/>
              <a:t> locator</a:t>
            </a:r>
          </a:p>
          <a:p>
            <a:pPr lvl="1"/>
            <a:r>
              <a:rPr lang="en-US" dirty="0" smtClean="0"/>
              <a:t>Worldcat.org</a:t>
            </a:r>
          </a:p>
          <a:p>
            <a:pPr lvl="1"/>
            <a:r>
              <a:rPr lang="en-US" dirty="0" smtClean="0"/>
              <a:t>Library catalog</a:t>
            </a:r>
          </a:p>
          <a:p>
            <a:pPr>
              <a:buNone/>
            </a:pPr>
            <a:endParaRPr lang="en-US" dirty="0" smtClean="0"/>
          </a:p>
          <a:p>
            <a:pPr lvl="1"/>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Mary’s law:</a:t>
            </a:r>
            <a:br>
              <a:rPr lang="en-US" dirty="0" smtClean="0"/>
            </a:br>
            <a:r>
              <a:rPr lang="en-US" dirty="0" smtClean="0"/>
              <a:t>specialized research databases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990600" y="1371600"/>
            <a:ext cx="7439025" cy="58197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Mary’s law:</a:t>
            </a:r>
            <a:br>
              <a:rPr lang="en-US" dirty="0" smtClean="0"/>
            </a:br>
            <a:r>
              <a:rPr lang="en-US" dirty="0" smtClean="0"/>
              <a:t>specialized research databases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600200"/>
            <a:ext cx="9563100" cy="5000625"/>
          </a:xfrm>
          <a:prstGeom prst="rect">
            <a:avLst/>
          </a:prstGeom>
          <a:noFill/>
          <a:ln w="9525">
            <a:noFill/>
            <a:miter lim="800000"/>
            <a:headEnd/>
            <a:tailEnd/>
          </a:ln>
        </p:spPr>
      </p:pic>
      <p:sp>
        <p:nvSpPr>
          <p:cNvPr id="5" name="Oval 4"/>
          <p:cNvSpPr/>
          <p:nvPr/>
        </p:nvSpPr>
        <p:spPr>
          <a:xfrm>
            <a:off x="2209800" y="3505200"/>
            <a:ext cx="2667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Today:</a:t>
            </a:r>
          </a:p>
          <a:p>
            <a:pPr lvl="1"/>
            <a:r>
              <a:rPr lang="en-US" dirty="0" smtClean="0"/>
              <a:t>“Advanced Search” features</a:t>
            </a:r>
          </a:p>
          <a:p>
            <a:pPr lvl="1"/>
            <a:r>
              <a:rPr lang="en-US" dirty="0" smtClean="0"/>
              <a:t>What they don’t do</a:t>
            </a:r>
          </a:p>
          <a:p>
            <a:pPr lvl="2"/>
            <a:r>
              <a:rPr lang="en-US" dirty="0" smtClean="0"/>
              <a:t>They DON’T INDEX EVERYTHING!</a:t>
            </a:r>
          </a:p>
          <a:p>
            <a:r>
              <a:rPr lang="en-US" dirty="0" smtClean="0"/>
              <a:t>Also important:</a:t>
            </a:r>
          </a:p>
          <a:p>
            <a:pPr lvl="1"/>
            <a:r>
              <a:rPr lang="en-US" dirty="0" smtClean="0"/>
              <a:t>Learn how search engines work, what they push to the top, and how each personalizes results.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828800" y="5410200"/>
            <a:ext cx="1656224" cy="9144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334000" y="5334000"/>
            <a:ext cx="1959427" cy="6096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810000" y="6019801"/>
            <a:ext cx="1496269" cy="838199"/>
          </a:xfrm>
          <a:prstGeom prst="rect">
            <a:avLst/>
          </a:prstGeom>
          <a:noFill/>
          <a:ln w="9525">
            <a:noFill/>
            <a:miter lim="800000"/>
            <a:headEnd/>
            <a:tailEnd/>
          </a:ln>
        </p:spPr>
      </p:pic>
      <p:pic>
        <p:nvPicPr>
          <p:cNvPr id="1032" name="Picture 8" descr="https://encrypted-tbn2.gstatic.com/images?q=tbn:ANd9GcS_nfQIyqDL4SUCGfP2k5IJX96zKU1kUQXh9TxIijh4ofs_IqC5"/>
          <p:cNvPicPr>
            <a:picLocks noChangeAspect="1" noChangeArrowheads="1"/>
          </p:cNvPicPr>
          <p:nvPr/>
        </p:nvPicPr>
        <p:blipFill>
          <a:blip r:embed="rId6" cstate="print"/>
          <a:srcRect/>
          <a:stretch>
            <a:fillRect/>
          </a:stretch>
        </p:blipFill>
        <p:spPr bwMode="auto">
          <a:xfrm>
            <a:off x="7542245" y="6324600"/>
            <a:ext cx="1601755" cy="304800"/>
          </a:xfrm>
          <a:prstGeom prst="rect">
            <a:avLst/>
          </a:prstGeom>
          <a:noFill/>
        </p:spPr>
      </p:pic>
      <p:pic>
        <p:nvPicPr>
          <p:cNvPr id="1034" name="Picture 10" descr="https://encrypted-tbn1.gstatic.com/images?q=tbn:ANd9GcT5h04HaFuJyxAtTc46YVWkrxqA1J_4zkc6d0K38ncDrrJxhoDl"/>
          <p:cNvPicPr>
            <a:picLocks noChangeAspect="1" noChangeArrowheads="1"/>
          </p:cNvPicPr>
          <p:nvPr/>
        </p:nvPicPr>
        <p:blipFill>
          <a:blip r:embed="rId7" cstate="print"/>
          <a:srcRect/>
          <a:stretch>
            <a:fillRect/>
          </a:stretch>
        </p:blipFill>
        <p:spPr bwMode="auto">
          <a:xfrm>
            <a:off x="-1" y="5867401"/>
            <a:ext cx="1386839" cy="990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Mary’s law:</a:t>
            </a:r>
            <a:br>
              <a:rPr lang="en-US" dirty="0" smtClean="0"/>
            </a:br>
            <a:r>
              <a:rPr lang="en-US" dirty="0" smtClean="0"/>
              <a:t>specialized research databases</a:t>
            </a:r>
            <a:endParaRPr lang="en-US" dirty="0"/>
          </a:p>
        </p:txBody>
      </p:sp>
      <p:sp>
        <p:nvSpPr>
          <p:cNvPr id="6" name="TextBox 5"/>
          <p:cNvSpPr txBox="1"/>
          <p:nvPr/>
        </p:nvSpPr>
        <p:spPr>
          <a:xfrm>
            <a:off x="1828800" y="3505200"/>
            <a:ext cx="6019800" cy="1077218"/>
          </a:xfrm>
          <a:prstGeom prst="rect">
            <a:avLst/>
          </a:prstGeom>
          <a:noFill/>
        </p:spPr>
        <p:txBody>
          <a:bodyPr wrap="square" rtlCol="0">
            <a:spAutoFit/>
          </a:bodyPr>
          <a:lstStyle/>
          <a:p>
            <a:r>
              <a:rPr lang="en-US" sz="3200" dirty="0" smtClean="0"/>
              <a:t>(First, a little bit about access.)</a:t>
            </a:r>
          </a:p>
          <a:p>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Access</a:t>
            </a:r>
            <a:endParaRPr lang="en-US" dirty="0"/>
          </a:p>
        </p:txBody>
      </p:sp>
      <p:sp>
        <p:nvSpPr>
          <p:cNvPr id="3" name="Content Placeholder 2"/>
          <p:cNvSpPr>
            <a:spLocks noGrp="1"/>
          </p:cNvSpPr>
          <p:nvPr>
            <p:ph idx="1"/>
          </p:nvPr>
        </p:nvSpPr>
        <p:spPr>
          <a:xfrm>
            <a:off x="457200" y="914400"/>
            <a:ext cx="8229600" cy="5715000"/>
          </a:xfrm>
        </p:spPr>
        <p:txBody>
          <a:bodyPr>
            <a:normAutofit lnSpcReduction="10000"/>
          </a:bodyPr>
          <a:lstStyle/>
          <a:p>
            <a:r>
              <a:rPr lang="en-US" dirty="0" smtClean="0"/>
              <a:t>Anyone physically in the library can use these.</a:t>
            </a:r>
          </a:p>
          <a:p>
            <a:r>
              <a:rPr lang="en-US" dirty="0" smtClean="0"/>
              <a:t>An employer is very unlikely to provide </a:t>
            </a:r>
            <a:r>
              <a:rPr lang="en-US" b="1" dirty="0" smtClean="0"/>
              <a:t>all</a:t>
            </a:r>
            <a:r>
              <a:rPr lang="en-US" dirty="0" smtClean="0"/>
              <a:t> of these (but may provide some, if they are related to the practice area).</a:t>
            </a:r>
          </a:p>
          <a:p>
            <a:r>
              <a:rPr lang="en-US" dirty="0" smtClean="0"/>
              <a:t>Other databases </a:t>
            </a:r>
          </a:p>
          <a:p>
            <a:pPr>
              <a:buNone/>
            </a:pPr>
            <a:r>
              <a:rPr lang="en-US" dirty="0" smtClean="0"/>
              <a:t>    exist</a:t>
            </a:r>
          </a:p>
          <a:p>
            <a:pPr lvl="1"/>
            <a:r>
              <a:rPr lang="en-US" dirty="0" smtClean="0"/>
              <a:t>Ex:  </a:t>
            </a:r>
            <a:r>
              <a:rPr lang="en-US" dirty="0" err="1" smtClean="0"/>
              <a:t>Accurint</a:t>
            </a:r>
            <a:endParaRPr lang="en-US" dirty="0" smtClean="0"/>
          </a:p>
          <a:p>
            <a:pPr lvl="1"/>
            <a:r>
              <a:rPr lang="en-US" dirty="0" smtClean="0"/>
              <a:t>You will have </a:t>
            </a:r>
          </a:p>
          <a:p>
            <a:pPr lvl="1">
              <a:buNone/>
            </a:pPr>
            <a:r>
              <a:rPr lang="en-US" dirty="0" smtClean="0"/>
              <a:t>    access to some-</a:t>
            </a:r>
          </a:p>
          <a:p>
            <a:pPr lvl="1">
              <a:buNone/>
            </a:pPr>
            <a:r>
              <a:rPr lang="en-US" dirty="0" smtClean="0"/>
              <a:t>    thing that isn’t</a:t>
            </a:r>
          </a:p>
          <a:p>
            <a:pPr lvl="1">
              <a:buNone/>
            </a:pPr>
            <a:r>
              <a:rPr lang="en-US" dirty="0" smtClean="0"/>
              <a:t>    here.</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962400" y="3157848"/>
            <a:ext cx="5181600" cy="4053723"/>
          </a:xfrm>
          <a:prstGeom prst="rect">
            <a:avLst/>
          </a:prstGeom>
          <a:noFill/>
          <a:ln w="9525">
            <a:noFill/>
            <a:miter lim="800000"/>
            <a:headEnd/>
            <a:tailEnd/>
          </a:ln>
        </p:spPr>
      </p:pic>
      <p:sp>
        <p:nvSpPr>
          <p:cNvPr id="5" name="TextBox 4"/>
          <p:cNvSpPr txBox="1"/>
          <p:nvPr/>
        </p:nvSpPr>
        <p:spPr>
          <a:xfrm>
            <a:off x="0" y="6477000"/>
            <a:ext cx="3352800" cy="646331"/>
          </a:xfrm>
          <a:prstGeom prst="rect">
            <a:avLst/>
          </a:prstGeom>
          <a:noFill/>
        </p:spPr>
        <p:txBody>
          <a:bodyPr wrap="square" rtlCol="0">
            <a:spAutoFit/>
          </a:bodyPr>
          <a:lstStyle/>
          <a:p>
            <a:r>
              <a:rPr lang="en-US" dirty="0" smtClean="0"/>
              <a:t>(First, a little bit about access.)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Research Databases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Need to know that these exist;  Find them when you need them.</a:t>
            </a:r>
          </a:p>
          <a:p>
            <a:r>
              <a:rPr lang="en-US" dirty="0" smtClean="0"/>
              <a:t>Get familiar with tools to look across databases. </a:t>
            </a:r>
          </a:p>
          <a:p>
            <a:pPr lvl="1">
              <a:buNone/>
            </a:pPr>
            <a:r>
              <a:rPr lang="en-US" dirty="0" smtClean="0"/>
              <a:t>(These help you find a database.)</a:t>
            </a:r>
          </a:p>
          <a:p>
            <a:pPr lvl="1"/>
            <a:r>
              <a:rPr lang="en-US" dirty="0" err="1" smtClean="0"/>
              <a:t>eJournal</a:t>
            </a:r>
            <a:r>
              <a:rPr lang="en-US" dirty="0" smtClean="0"/>
              <a:t> locator</a:t>
            </a:r>
          </a:p>
          <a:p>
            <a:pPr lvl="1"/>
            <a:r>
              <a:rPr lang="en-US" dirty="0" smtClean="0"/>
              <a:t>Worldcat.org</a:t>
            </a:r>
          </a:p>
          <a:p>
            <a:pPr lvl="1"/>
            <a:r>
              <a:rPr lang="en-US" dirty="0" smtClean="0"/>
              <a:t>Library catalog</a:t>
            </a:r>
          </a:p>
          <a:p>
            <a:pPr>
              <a:buNone/>
            </a:pPr>
            <a:endParaRPr lang="en-US" dirty="0" smtClean="0"/>
          </a:p>
          <a:p>
            <a:pPr lvl="1"/>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Specialized Database:</a:t>
            </a:r>
            <a:endParaRPr lang="en-US" dirty="0"/>
          </a:p>
        </p:txBody>
      </p:sp>
      <p:sp>
        <p:nvSpPr>
          <p:cNvPr id="3" name="Content Placeholder 2"/>
          <p:cNvSpPr>
            <a:spLocks noGrp="1"/>
          </p:cNvSpPr>
          <p:nvPr>
            <p:ph idx="1"/>
          </p:nvPr>
        </p:nvSpPr>
        <p:spPr/>
        <p:txBody>
          <a:bodyPr/>
          <a:lstStyle/>
          <a:p>
            <a:r>
              <a:rPr lang="en-US" dirty="0" smtClean="0"/>
              <a:t>#1  Know these exist.  When you begin in a new area of law, check whether there is a specialized database you should be using.</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specialty database?</a:t>
            </a:r>
            <a:endParaRPr lang="en-US" dirty="0"/>
          </a:p>
        </p:txBody>
      </p:sp>
      <p:sp>
        <p:nvSpPr>
          <p:cNvPr id="3" name="Content Placeholder 2"/>
          <p:cNvSpPr>
            <a:spLocks noGrp="1"/>
          </p:cNvSpPr>
          <p:nvPr>
            <p:ph idx="1"/>
          </p:nvPr>
        </p:nvSpPr>
        <p:spPr/>
        <p:txBody>
          <a:bodyPr>
            <a:normAutofit lnSpcReduction="10000"/>
          </a:bodyPr>
          <a:lstStyle/>
          <a:p>
            <a:r>
              <a:rPr lang="en-US" dirty="0" smtClean="0"/>
              <a:t>Look for a “research guide” for your area of law</a:t>
            </a:r>
          </a:p>
          <a:p>
            <a:pPr lvl="1"/>
            <a:r>
              <a:rPr lang="en-US" dirty="0" smtClean="0"/>
              <a:t>Zimmerman’s guides are good.</a:t>
            </a:r>
          </a:p>
          <a:p>
            <a:pPr lvl="1"/>
            <a:r>
              <a:rPr lang="en-US" dirty="0" smtClean="0"/>
              <a:t>Can use a search engine to check on the .</a:t>
            </a:r>
            <a:r>
              <a:rPr lang="en-US" dirty="0" err="1" smtClean="0"/>
              <a:t>edu</a:t>
            </a:r>
            <a:r>
              <a:rPr lang="en-US" dirty="0" smtClean="0"/>
              <a:t> domains.</a:t>
            </a:r>
          </a:p>
          <a:p>
            <a:r>
              <a:rPr lang="en-US" dirty="0" smtClean="0"/>
              <a:t>Ask around</a:t>
            </a:r>
          </a:p>
          <a:p>
            <a:r>
              <a:rPr lang="en-US" dirty="0" smtClean="0"/>
              <a:t>You will have access to a form bank.  Find it.</a:t>
            </a:r>
          </a:p>
          <a:p>
            <a:r>
              <a:rPr lang="en-US" dirty="0" smtClean="0"/>
              <a:t>Revisit this after you have practiced in the area for a while.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Zimmerman’s Guides</a:t>
            </a:r>
            <a:endParaRPr lang="en-US" dirty="0"/>
          </a:p>
        </p:txBody>
      </p:sp>
      <p:sp>
        <p:nvSpPr>
          <p:cNvPr id="3" name="Content Placeholder 2"/>
          <p:cNvSpPr>
            <a:spLocks noGrp="1"/>
          </p:cNvSpPr>
          <p:nvPr>
            <p:ph idx="1"/>
          </p:nvPr>
        </p:nvSpPr>
        <p:spPr/>
        <p:txBody>
          <a:bodyPr/>
          <a:lstStyle/>
          <a:p>
            <a:r>
              <a:rPr lang="en-US" dirty="0" smtClean="0"/>
              <a:t>A good quality place to start.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447800"/>
            <a:ext cx="9601200" cy="5048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0" y="585788"/>
            <a:ext cx="10163175" cy="56864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Ways to find more guides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499706" y="585788"/>
            <a:ext cx="7806094" cy="65729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research databases</a:t>
            </a:r>
            <a:endParaRPr lang="en-US" dirty="0"/>
          </a:p>
        </p:txBody>
      </p:sp>
      <p:sp>
        <p:nvSpPr>
          <p:cNvPr id="3" name="Content Placeholder 2"/>
          <p:cNvSpPr>
            <a:spLocks noGrp="1"/>
          </p:cNvSpPr>
          <p:nvPr>
            <p:ph idx="1"/>
          </p:nvPr>
        </p:nvSpPr>
        <p:spPr/>
        <p:txBody>
          <a:bodyPr/>
          <a:lstStyle/>
          <a:p>
            <a:pPr>
              <a:buNone/>
            </a:pPr>
            <a:r>
              <a:rPr lang="en-US" dirty="0" smtClean="0"/>
              <a:t>#2  Learn to use tools that look across databases</a:t>
            </a:r>
          </a:p>
          <a:p>
            <a:pPr>
              <a:buNone/>
            </a:pPr>
            <a:endParaRPr lang="en-US" dirty="0" smtClean="0"/>
          </a:p>
          <a:p>
            <a:r>
              <a:rPr lang="en-US" dirty="0" smtClean="0"/>
              <a:t>Online catalog</a:t>
            </a:r>
          </a:p>
          <a:p>
            <a:r>
              <a:rPr lang="en-US" dirty="0" err="1" smtClean="0"/>
              <a:t>eJournal</a:t>
            </a:r>
            <a:r>
              <a:rPr lang="en-US" dirty="0" smtClean="0"/>
              <a:t> Locator</a:t>
            </a:r>
          </a:p>
          <a:p>
            <a:r>
              <a:rPr lang="en-US" dirty="0" smtClean="0"/>
              <a:t>Worldcat.org</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Tools for looking across databases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914400" y="1266825"/>
            <a:ext cx="7439025" cy="5819775"/>
          </a:xfrm>
          <a:prstGeom prst="rect">
            <a:avLst/>
          </a:prstGeom>
          <a:noFill/>
          <a:ln w="9525">
            <a:noFill/>
            <a:miter lim="800000"/>
            <a:headEnd/>
            <a:tailEnd/>
          </a:ln>
        </p:spPr>
      </p:pic>
      <p:sp>
        <p:nvSpPr>
          <p:cNvPr id="4" name="Oval 3"/>
          <p:cNvSpPr/>
          <p:nvPr/>
        </p:nvSpPr>
        <p:spPr>
          <a:xfrm>
            <a:off x="2895600" y="55626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52578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95800" y="6553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Use the “Advanced Search” screen</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12832" y="861325"/>
            <a:ext cx="7526691" cy="59966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eJournal</a:t>
            </a:r>
            <a:r>
              <a:rPr lang="en-US" dirty="0" smtClean="0"/>
              <a:t> Locator</a:t>
            </a:r>
            <a:endParaRPr lang="en-US" dirty="0"/>
          </a:p>
        </p:txBody>
      </p:sp>
      <p:sp>
        <p:nvSpPr>
          <p:cNvPr id="3" name="Content Placeholder 2"/>
          <p:cNvSpPr>
            <a:spLocks noGrp="1"/>
          </p:cNvSpPr>
          <p:nvPr>
            <p:ph idx="1"/>
          </p:nvPr>
        </p:nvSpPr>
        <p:spPr>
          <a:xfrm>
            <a:off x="457200" y="838200"/>
            <a:ext cx="8229600" cy="5287963"/>
          </a:xfrm>
        </p:spPr>
        <p:txBody>
          <a:bodyPr/>
          <a:lstStyle/>
          <a:p>
            <a:pPr>
              <a:buNone/>
            </a:pPr>
            <a:r>
              <a:rPr lang="en-US" dirty="0" smtClean="0"/>
              <a:t>= Go from any journal cite, and find where that resource is located.</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914401" y="1959833"/>
            <a:ext cx="6553200" cy="5126767"/>
          </a:xfrm>
          <a:prstGeom prst="rect">
            <a:avLst/>
          </a:prstGeom>
          <a:noFill/>
          <a:ln w="9525">
            <a:noFill/>
            <a:miter lim="800000"/>
            <a:headEnd/>
            <a:tailEnd/>
          </a:ln>
        </p:spPr>
      </p:pic>
      <p:sp>
        <p:nvSpPr>
          <p:cNvPr id="5" name="Oval 4"/>
          <p:cNvSpPr/>
          <p:nvPr/>
        </p:nvSpPr>
        <p:spPr>
          <a:xfrm>
            <a:off x="4114800" y="5486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17958" y="0"/>
            <a:ext cx="8849552"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St. Mary’s Online Catalog</a:t>
            </a:r>
            <a:endParaRPr lang="en-US" dirty="0"/>
          </a:p>
        </p:txBody>
      </p:sp>
      <p:sp>
        <p:nvSpPr>
          <p:cNvPr id="3" name="Content Placeholder 2"/>
          <p:cNvSpPr>
            <a:spLocks noGrp="1"/>
          </p:cNvSpPr>
          <p:nvPr>
            <p:ph idx="1"/>
          </p:nvPr>
        </p:nvSpPr>
        <p:spPr>
          <a:xfrm>
            <a:off x="457200" y="838200"/>
            <a:ext cx="8229600" cy="5287963"/>
          </a:xfrm>
        </p:spPr>
        <p:txBody>
          <a:bodyPr/>
          <a:lstStyle/>
          <a:p>
            <a:pPr>
              <a:buNone/>
            </a:pPr>
            <a:r>
              <a:rPr lang="en-US" dirty="0" smtClean="0"/>
              <a:t>= Find the book you want AND all the books about that topic</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914401" y="1959833"/>
            <a:ext cx="6553200" cy="5126767"/>
          </a:xfrm>
          <a:prstGeom prst="rect">
            <a:avLst/>
          </a:prstGeom>
          <a:noFill/>
          <a:ln w="9525">
            <a:noFill/>
            <a:miter lim="800000"/>
            <a:headEnd/>
            <a:tailEnd/>
          </a:ln>
        </p:spPr>
      </p:pic>
      <p:sp>
        <p:nvSpPr>
          <p:cNvPr id="5" name="Oval 4"/>
          <p:cNvSpPr/>
          <p:nvPr/>
        </p:nvSpPr>
        <p:spPr>
          <a:xfrm>
            <a:off x="2743200" y="5715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use the catalog</a:t>
            </a:r>
            <a:endParaRPr lang="en-US" dirty="0"/>
          </a:p>
        </p:txBody>
      </p:sp>
      <p:sp>
        <p:nvSpPr>
          <p:cNvPr id="3" name="Content Placeholder 2"/>
          <p:cNvSpPr>
            <a:spLocks noGrp="1"/>
          </p:cNvSpPr>
          <p:nvPr>
            <p:ph idx="1"/>
          </p:nvPr>
        </p:nvSpPr>
        <p:spPr/>
        <p:txBody>
          <a:bodyPr/>
          <a:lstStyle/>
          <a:p>
            <a:r>
              <a:rPr lang="en-US" dirty="0" smtClean="0"/>
              <a:t>Find a specific book you know exists</a:t>
            </a:r>
          </a:p>
          <a:p>
            <a:r>
              <a:rPr lang="en-US" dirty="0" smtClean="0"/>
              <a:t>Find books about a topic</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specific book</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0" y="1371600"/>
            <a:ext cx="9344578" cy="5486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481013"/>
            <a:ext cx="9820275" cy="589597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books about a topic</a:t>
            </a:r>
            <a:endParaRPr lang="en-US" dirty="0"/>
          </a:p>
        </p:txBody>
      </p:sp>
      <p:sp>
        <p:nvSpPr>
          <p:cNvPr id="3" name="Content Placeholder 2"/>
          <p:cNvSpPr>
            <a:spLocks noGrp="1"/>
          </p:cNvSpPr>
          <p:nvPr>
            <p:ph idx="1"/>
          </p:nvPr>
        </p:nvSpPr>
        <p:spPr/>
        <p:txBody>
          <a:bodyPr/>
          <a:lstStyle/>
          <a:p>
            <a:r>
              <a:rPr lang="en-US" dirty="0" smtClean="0"/>
              <a:t>Find one book, then use the subject heading.</a:t>
            </a:r>
          </a:p>
          <a:p>
            <a:endParaRPr lang="en-US" dirty="0" smtClean="0"/>
          </a:p>
          <a:p>
            <a:r>
              <a:rPr lang="en-US" dirty="0" smtClean="0"/>
              <a:t>Example:</a:t>
            </a:r>
          </a:p>
          <a:p>
            <a:pPr lvl="1"/>
            <a:r>
              <a:rPr lang="en-US" dirty="0" smtClean="0"/>
              <a:t>Immigration law</a:t>
            </a:r>
          </a:p>
          <a:p>
            <a:pPr lvl="1"/>
            <a:r>
              <a:rPr lang="en-US" dirty="0" smtClean="0">
                <a:hlinkClick r:id="rId2"/>
              </a:rPr>
              <a:t>www.regina.stmarytx.edu</a:t>
            </a:r>
            <a:r>
              <a:rPr lang="en-US" dirty="0" smtClean="0"/>
              <a:t>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Worldcat.org</a:t>
            </a:r>
            <a:endParaRPr lang="en-US" dirty="0"/>
          </a:p>
        </p:txBody>
      </p:sp>
      <p:sp>
        <p:nvSpPr>
          <p:cNvPr id="3" name="Content Placeholder 2"/>
          <p:cNvSpPr>
            <a:spLocks noGrp="1"/>
          </p:cNvSpPr>
          <p:nvPr>
            <p:ph idx="1"/>
          </p:nvPr>
        </p:nvSpPr>
        <p:spPr>
          <a:xfrm>
            <a:off x="457200" y="838200"/>
            <a:ext cx="8229600" cy="5287963"/>
          </a:xfrm>
        </p:spPr>
        <p:txBody>
          <a:bodyPr/>
          <a:lstStyle/>
          <a:p>
            <a:pPr>
              <a:buNone/>
            </a:pPr>
            <a:r>
              <a:rPr lang="en-US" dirty="0" smtClean="0"/>
              <a:t>= Search all the library catalogs in the world at once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914401" y="1959833"/>
            <a:ext cx="6553200" cy="5126767"/>
          </a:xfrm>
          <a:prstGeom prst="rect">
            <a:avLst/>
          </a:prstGeom>
          <a:noFill/>
          <a:ln w="9525">
            <a:noFill/>
            <a:miter lim="800000"/>
            <a:headEnd/>
            <a:tailEnd/>
          </a:ln>
        </p:spPr>
      </p:pic>
      <p:sp>
        <p:nvSpPr>
          <p:cNvPr id="5" name="Oval 4"/>
          <p:cNvSpPr/>
          <p:nvPr/>
        </p:nvSpPr>
        <p:spPr>
          <a:xfrm>
            <a:off x="4114800" y="655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Worldcat.org</a:t>
            </a:r>
            <a:endParaRPr lang="en-US" dirty="0"/>
          </a:p>
        </p:txBody>
      </p:sp>
      <p:sp>
        <p:nvSpPr>
          <p:cNvPr id="3" name="Content Placeholder 2"/>
          <p:cNvSpPr>
            <a:spLocks noGrp="1"/>
          </p:cNvSpPr>
          <p:nvPr>
            <p:ph idx="1"/>
          </p:nvPr>
        </p:nvSpPr>
        <p:spPr/>
        <p:txBody>
          <a:bodyPr/>
          <a:lstStyle/>
          <a:p>
            <a:r>
              <a:rPr lang="en-US" dirty="0" smtClean="0"/>
              <a:t>Find all libraries that have the book</a:t>
            </a:r>
          </a:p>
          <a:p>
            <a:pPr lvl="1"/>
            <a:r>
              <a:rPr lang="en-US" dirty="0" smtClean="0"/>
              <a:t>All libraries in the world</a:t>
            </a:r>
          </a:p>
          <a:p>
            <a:pPr lvl="1"/>
            <a:r>
              <a:rPr lang="en-US" dirty="0" smtClean="0"/>
              <a:t>Sorted by which one is closest to you</a:t>
            </a:r>
          </a:p>
          <a:p>
            <a:r>
              <a:rPr lang="en-US" dirty="0" smtClean="0"/>
              <a:t>Find all the electronic versions, and which databases they are in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Search engines</a:t>
            </a:r>
          </a:p>
          <a:p>
            <a:pPr lvl="1"/>
            <a:r>
              <a:rPr lang="en-US" dirty="0" smtClean="0"/>
              <a:t>Advanced search features</a:t>
            </a:r>
          </a:p>
          <a:p>
            <a:pPr lvl="1"/>
            <a:r>
              <a:rPr lang="en-US" dirty="0" smtClean="0"/>
              <a:t>Search engine has gaps in what it indexes</a:t>
            </a:r>
          </a:p>
          <a:p>
            <a:r>
              <a:rPr lang="en-US" dirty="0" smtClean="0"/>
              <a:t>Court dockets</a:t>
            </a:r>
          </a:p>
          <a:p>
            <a:pPr lvl="1"/>
            <a:r>
              <a:rPr lang="en-US" dirty="0" smtClean="0"/>
              <a:t>We’ll look at a sample docket</a:t>
            </a:r>
          </a:p>
          <a:p>
            <a:r>
              <a:rPr lang="en-US" dirty="0" smtClean="0"/>
              <a:t>Specialized research databases</a:t>
            </a:r>
          </a:p>
          <a:p>
            <a:pPr lvl="1"/>
            <a:r>
              <a:rPr lang="en-US" dirty="0" smtClean="0"/>
              <a:t>Know these exist, and how to find one</a:t>
            </a:r>
          </a:p>
          <a:p>
            <a:pPr lvl="1"/>
            <a:r>
              <a:rPr lang="en-US" dirty="0" smtClean="0"/>
              <a:t>Some tools to look across these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Use the “Advanced Search” screen</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12832" y="861325"/>
            <a:ext cx="7526691" cy="5996675"/>
          </a:xfrm>
          <a:prstGeom prst="rect">
            <a:avLst/>
          </a:prstGeom>
          <a:noFill/>
          <a:ln w="9525">
            <a:noFill/>
            <a:miter lim="800000"/>
            <a:headEnd/>
            <a:tailEnd/>
          </a:ln>
        </p:spPr>
      </p:pic>
      <p:sp>
        <p:nvSpPr>
          <p:cNvPr id="4" name="Oval 3"/>
          <p:cNvSpPr/>
          <p:nvPr/>
        </p:nvSpPr>
        <p:spPr>
          <a:xfrm>
            <a:off x="914400" y="4724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200" y="5791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Legal Research</a:t>
            </a:r>
            <a:br>
              <a:rPr lang="en-US" dirty="0" smtClean="0"/>
            </a:br>
            <a:r>
              <a:rPr lang="en-US" dirty="0" smtClean="0"/>
              <a:t>Outside of Lexis and WestLaw</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Oct. 17, 2012</a:t>
            </a:r>
          </a:p>
          <a:p>
            <a:r>
              <a:rPr lang="en-US" dirty="0" smtClean="0"/>
              <a:t>St. Mary’s University Law Library</a:t>
            </a:r>
          </a:p>
          <a:p>
            <a:r>
              <a:rPr lang="en-US" dirty="0" smtClean="0"/>
              <a:t>Wilhelmina Randtke</a:t>
            </a:r>
          </a:p>
          <a:p>
            <a:r>
              <a:rPr lang="en-US" dirty="0" smtClean="0"/>
              <a:t>wrandtke@stmarytx.edu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Site search</a:t>
            </a:r>
            <a:endParaRPr lang="en-US" dirty="0"/>
          </a:p>
        </p:txBody>
      </p:sp>
      <p:sp>
        <p:nvSpPr>
          <p:cNvPr id="3" name="Content Placeholder 2"/>
          <p:cNvSpPr>
            <a:spLocks noGrp="1"/>
          </p:cNvSpPr>
          <p:nvPr>
            <p:ph idx="1"/>
          </p:nvPr>
        </p:nvSpPr>
        <p:spPr>
          <a:xfrm>
            <a:off x="457200" y="838200"/>
            <a:ext cx="8229600" cy="5867400"/>
          </a:xfrm>
        </p:spPr>
        <p:txBody>
          <a:bodyPr>
            <a:normAutofit fontScale="92500"/>
          </a:bodyPr>
          <a:lstStyle/>
          <a:p>
            <a:r>
              <a:rPr lang="en-US" dirty="0" smtClean="0"/>
              <a:t>Use this if an agency has documents up, but doesn’t give you a search.</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(but, if an agency gives you a search, then try to use that.  It is likely to be more comprehensive.)</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257800" y="1981200"/>
            <a:ext cx="4186238" cy="345697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57200" y="2362200"/>
            <a:ext cx="3382710" cy="28956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2667000" y="1905001"/>
            <a:ext cx="3137522" cy="3657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72600" cy="1143000"/>
          </a:xfrm>
        </p:spPr>
        <p:txBody>
          <a:bodyPr>
            <a:normAutofit fontScale="90000"/>
          </a:bodyPr>
          <a:lstStyle/>
          <a:p>
            <a:r>
              <a:rPr lang="en-US" dirty="0" smtClean="0"/>
              <a:t>Site search Example:  </a:t>
            </a:r>
            <a:br>
              <a:rPr lang="en-US" dirty="0" smtClean="0"/>
            </a:br>
            <a:r>
              <a:rPr lang="en-US" sz="3100" b="1" dirty="0" smtClean="0"/>
              <a:t>Find administrative order mentioned in a news article</a:t>
            </a:r>
            <a:endParaRPr lang="en-US" sz="3100" b="1" dirty="0"/>
          </a:p>
        </p:txBody>
      </p:sp>
      <p:sp>
        <p:nvSpPr>
          <p:cNvPr id="3" name="Content Placeholder 2"/>
          <p:cNvSpPr>
            <a:spLocks noGrp="1"/>
          </p:cNvSpPr>
          <p:nvPr>
            <p:ph idx="1"/>
          </p:nvPr>
        </p:nvSpPr>
        <p:spPr>
          <a:xfrm>
            <a:off x="457200" y="2332037"/>
            <a:ext cx="8229600" cy="4525963"/>
          </a:xfrm>
        </p:spPr>
        <p:txBody>
          <a:bodyPr>
            <a:normAutofit/>
          </a:bodyPr>
          <a:lstStyle/>
          <a:p>
            <a:r>
              <a:rPr lang="en-US" dirty="0" smtClean="0"/>
              <a:t>Texas Bar Journal article on hydraulic fracturing:  </a:t>
            </a:r>
          </a:p>
          <a:p>
            <a:pPr lvl="1"/>
            <a:r>
              <a:rPr lang="en-US" sz="1800" dirty="0" smtClean="0"/>
              <a:t>Table of Contents </a:t>
            </a:r>
            <a:r>
              <a:rPr lang="en-US" sz="1800" dirty="0" smtClean="0">
                <a:hlinkClick r:id="rId2"/>
              </a:rPr>
              <a:t>http://www.texasbar.com/AM/Template.cfm?Section=Texas_Bar_Journal&amp;Template=/CM/HTMLDisplay.cfm&amp;ContentID=13949</a:t>
            </a:r>
            <a:endParaRPr lang="en-US" sz="1800" dirty="0" smtClean="0"/>
          </a:p>
          <a:p>
            <a:pPr lvl="1"/>
            <a:r>
              <a:rPr lang="en-US" sz="1800" dirty="0" smtClean="0"/>
              <a:t>Article  </a:t>
            </a:r>
            <a:r>
              <a:rPr lang="en-US" sz="1800" dirty="0" smtClean="0">
                <a:hlinkClick r:id="rId3"/>
              </a:rPr>
              <a:t>http://www.texasbar.com/AM/Template.cfm?Section=Texas_Bar_Journal&amp;Template=/CM/ContentDisplay.cfm&amp;ContentID=13928</a:t>
            </a:r>
            <a:r>
              <a:rPr lang="en-US" sz="1800" dirty="0" smtClean="0"/>
              <a:t>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457200" y="0"/>
            <a:ext cx="8686800" cy="685534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TotalTime>
  <Words>2473</Words>
  <Application>Microsoft Office PowerPoint</Application>
  <PresentationFormat>On-screen Show (4:3)</PresentationFormat>
  <Paragraphs>320</Paragraphs>
  <Slides>60</Slides>
  <Notes>33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Online Legal Research Outside of Lexis and WestLaw</vt:lpstr>
      <vt:lpstr>What’s not in Lexis and WestLaw</vt:lpstr>
      <vt:lpstr>Overview</vt:lpstr>
      <vt:lpstr>Search engines</vt:lpstr>
      <vt:lpstr>Use the “Advanced Search” screen</vt:lpstr>
      <vt:lpstr>Use the “Advanced Search” screen</vt:lpstr>
      <vt:lpstr>Site search</vt:lpstr>
      <vt:lpstr>Site search Example:   Find administrative order mentioned in a news article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Use the “Advanced Search” screen</vt:lpstr>
      <vt:lpstr>Slide 23</vt:lpstr>
      <vt:lpstr>Bonus = cache/ “quick view”</vt:lpstr>
      <vt:lpstr>Search Engines don’t index everything</vt:lpstr>
      <vt:lpstr>Slide 26</vt:lpstr>
      <vt:lpstr>Slide 27</vt:lpstr>
      <vt:lpstr>Slide 28</vt:lpstr>
      <vt:lpstr>Search Engines don’t index everything</vt:lpstr>
      <vt:lpstr>Slide 30</vt:lpstr>
      <vt:lpstr>Search Engines don’t index everything</vt:lpstr>
      <vt:lpstr>Court Dockets</vt:lpstr>
      <vt:lpstr>Court Dockets</vt:lpstr>
      <vt:lpstr>Example dockets:</vt:lpstr>
      <vt:lpstr>Example docket for a case:</vt:lpstr>
      <vt:lpstr>Court dockets</vt:lpstr>
      <vt:lpstr>Specialized Research Databases</vt:lpstr>
      <vt:lpstr>St. Mary’s law: specialized research databases</vt:lpstr>
      <vt:lpstr>St. Mary’s law: specialized research databases</vt:lpstr>
      <vt:lpstr>St. Mary’s law: specialized research databases</vt:lpstr>
      <vt:lpstr>Access</vt:lpstr>
      <vt:lpstr>Specialized Research Databases</vt:lpstr>
      <vt:lpstr>Specialized Database:</vt:lpstr>
      <vt:lpstr>Is there a specialty database?</vt:lpstr>
      <vt:lpstr>Zimmerman’s Guides</vt:lpstr>
      <vt:lpstr>Slide 46</vt:lpstr>
      <vt:lpstr>Ways to find more guides</vt:lpstr>
      <vt:lpstr>Specialized research databases</vt:lpstr>
      <vt:lpstr>Tools for looking across databases</vt:lpstr>
      <vt:lpstr>eJournal Locator</vt:lpstr>
      <vt:lpstr>Slide 51</vt:lpstr>
      <vt:lpstr>St. Mary’s Online Catalog</vt:lpstr>
      <vt:lpstr>Two ways to use the catalog</vt:lpstr>
      <vt:lpstr>Find a specific book</vt:lpstr>
      <vt:lpstr>Slide 55</vt:lpstr>
      <vt:lpstr>Find books about a topic</vt:lpstr>
      <vt:lpstr>Worldcat.org</vt:lpstr>
      <vt:lpstr>Worldcat.org</vt:lpstr>
      <vt:lpstr>Overview</vt:lpstr>
      <vt:lpstr>Online Legal Research Outside of Lexis and WestLaw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wrandtke</dc:creator>
  <cp:lastModifiedBy>wrandtke</cp:lastModifiedBy>
  <cp:revision>43</cp:revision>
  <dcterms:created xsi:type="dcterms:W3CDTF">2012-10-15T16:13:54Z</dcterms:created>
  <dcterms:modified xsi:type="dcterms:W3CDTF">2012-10-18T17:38:15Z</dcterms:modified>
</cp:coreProperties>
</file>