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75" r:id="rId5"/>
    <p:sldId id="259" r:id="rId6"/>
    <p:sldId id="260" r:id="rId7"/>
    <p:sldId id="268" r:id="rId8"/>
    <p:sldId id="262" r:id="rId9"/>
    <p:sldId id="276" r:id="rId10"/>
    <p:sldId id="269" r:id="rId11"/>
    <p:sldId id="282" r:id="rId12"/>
    <p:sldId id="261" r:id="rId13"/>
    <p:sldId id="265" r:id="rId14"/>
    <p:sldId id="273" r:id="rId15"/>
    <p:sldId id="263" r:id="rId16"/>
    <p:sldId id="266" r:id="rId17"/>
    <p:sldId id="267" r:id="rId18"/>
    <p:sldId id="270" r:id="rId19"/>
    <p:sldId id="271" r:id="rId20"/>
    <p:sldId id="272" r:id="rId21"/>
    <p:sldId id="274"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59" autoAdjust="0"/>
  </p:normalViewPr>
  <p:slideViewPr>
    <p:cSldViewPr>
      <p:cViewPr varScale="1">
        <p:scale>
          <a:sx n="48" d="100"/>
          <a:sy n="48" d="100"/>
        </p:scale>
        <p:origin x="-177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4B60E-B3F0-448C-9927-CD0B2776D094}" type="datetimeFigureOut">
              <a:rPr lang="en-US" smtClean="0"/>
              <a:pPr/>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E78E04-3DA8-4E33-A738-AC3CD8830D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book as visual The Immigration Law Sourcebook.</a:t>
            </a:r>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When you first</a:t>
            </a:r>
            <a:r>
              <a:rPr lang="en-US" baseline="0" dirty="0" smtClean="0"/>
              <a:t> come across an issue</a:t>
            </a:r>
            <a:r>
              <a:rPr lang="en-US" dirty="0" smtClean="0"/>
              <a:t>, this</a:t>
            </a:r>
            <a:r>
              <a:rPr lang="en-US" baseline="0" dirty="0" smtClean="0"/>
              <a:t> is the same for any area of law.  Try to find a summary, then use that summary to find the law.</a:t>
            </a:r>
          </a:p>
          <a:p>
            <a:endParaRPr lang="en-US" baseline="0" dirty="0" smtClean="0"/>
          </a:p>
          <a:p>
            <a:r>
              <a:rPr lang="en-US" baseline="0" dirty="0" smtClean="0"/>
              <a:t>Show books.</a:t>
            </a:r>
          </a:p>
          <a:p>
            <a:r>
              <a:rPr lang="en-US" baseline="0" dirty="0" smtClean="0"/>
              <a:t>A Guide to Immigration Law http://regina.stmarytx.edu/record=b1625971~S3 – provided at clinic, and also one of the books we will direct you to, if you come to the library desk.  Once you practice in an area of law, you will get the feeling for what the best treatise is.</a:t>
            </a:r>
          </a:p>
          <a:p>
            <a:r>
              <a:rPr lang="en-US" baseline="0" dirty="0" smtClean="0"/>
              <a:t>Immigration Law 101 CLE – CLE is continuing legal education.  Lawyers are required to take a certain number of these courses each year to keep their bar license.  A CLE is usually a presentation that lasts about an hour, or a full day workshop.  A CLE can be an introduction to an area of law or a deep dive into law.</a:t>
            </a:r>
          </a:p>
          <a:p>
            <a:endParaRPr lang="en-US" baseline="0" dirty="0" smtClean="0"/>
          </a:p>
          <a:p>
            <a:r>
              <a:rPr lang="en-US" baseline="0" dirty="0" smtClean="0"/>
              <a:t>Catalog search book, limit to law library, sort by date, and find CLEs.</a:t>
            </a:r>
          </a:p>
          <a:p>
            <a:endParaRPr lang="en-US" baseline="0" dirty="0" smtClean="0"/>
          </a:p>
          <a:p>
            <a:r>
              <a:rPr lang="en-US" baseline="0" dirty="0" smtClean="0"/>
              <a:t>Also you can get CLEs free of charge from the State Bar of Texas.  Show website “Research Guide” with instructions on getting to CLEs.  There is a charge for lawyers and members of the public, but no charge for law students.</a:t>
            </a:r>
          </a:p>
          <a:p>
            <a:endParaRPr lang="en-US" baseline="0" dirty="0" smtClean="0"/>
          </a:p>
          <a:p>
            <a:endParaRPr lang="en-US" baseline="0" dirty="0" smtClean="0"/>
          </a:p>
          <a:p>
            <a:r>
              <a:rPr lang="en-US" baseline="0" dirty="0" smtClean="0"/>
              <a:t>When you come across a new area of law, try to find what is the “go to” book in that area of law.  A good book with an overview of the area of law is essential as a starting place.  You can find this by asking other lawyers who have practiced in that area, or by asking at the law library reference desk.</a:t>
            </a:r>
          </a:p>
          <a:p>
            <a:endParaRPr lang="en-US" baseline="0" dirty="0" smtClean="0"/>
          </a:p>
          <a:p>
            <a:endParaRPr lang="en-US" baseline="0" dirty="0" smtClean="0"/>
          </a:p>
          <a:p>
            <a:r>
              <a:rPr lang="en-US" baseline="0" dirty="0" smtClean="0"/>
              <a:t>Primary sources.</a:t>
            </a:r>
          </a:p>
          <a:p>
            <a:r>
              <a:rPr lang="en-US" baseline="0" dirty="0" smtClean="0"/>
              <a:t>Binding authority is statutes and case law that your court, you are in front of, must accept and follow.  Persuasive authority is usually case law from another jurisdiction.  The court you are in front of can choose to follow it or not.</a:t>
            </a:r>
          </a:p>
        </p:txBody>
      </p:sp>
      <p:sp>
        <p:nvSpPr>
          <p:cNvPr id="4" name="Slide Number Placeholder 3"/>
          <p:cNvSpPr>
            <a:spLocks noGrp="1"/>
          </p:cNvSpPr>
          <p:nvPr>
            <p:ph type="sldNum" sz="quarter" idx="10"/>
          </p:nvPr>
        </p:nvSpPr>
        <p:spPr/>
        <p:txBody>
          <a:bodyPr/>
          <a:lstStyle/>
          <a:p>
            <a:fld id="{2DE78E04-3DA8-4E33-A738-AC3CD8830DB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2DE78E04-3DA8-4E33-A738-AC3CD8830DB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Always check the definitions, and review cross cites.</a:t>
            </a:r>
            <a:r>
              <a:rPr lang="en-US" baseline="0" dirty="0" smtClean="0"/>
              <a:t>  For example, if you see the term immigrant, you better not assume that you know what it means.  The distinction between immigrant and nonimmigrant status is huge, and the definitions tells you what those are.</a:t>
            </a:r>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coverage</a:t>
            </a:r>
          </a:p>
          <a:p>
            <a:endParaRPr lang="en-US" dirty="0" smtClean="0"/>
          </a:p>
          <a:p>
            <a:r>
              <a:rPr lang="en-US" dirty="0" smtClean="0"/>
              <a:t>Westlaw and Westlaw Next:  Lower</a:t>
            </a:r>
            <a:r>
              <a:rPr lang="en-US" baseline="0" dirty="0" smtClean="0"/>
              <a:t> case </a:t>
            </a:r>
            <a:r>
              <a:rPr lang="en-US" baseline="0" dirty="0" err="1" smtClean="0"/>
              <a:t>i</a:t>
            </a:r>
            <a:r>
              <a:rPr lang="en-US" baseline="0" dirty="0" smtClean="0"/>
              <a:t> in a circle</a:t>
            </a:r>
          </a:p>
          <a:p>
            <a:r>
              <a:rPr lang="en-US" baseline="0" dirty="0" smtClean="0"/>
              <a:t>Lexis </a:t>
            </a:r>
            <a:r>
              <a:rPr lang="en-US" baseline="0" dirty="0" err="1" smtClean="0"/>
              <a:t>Nexis</a:t>
            </a:r>
            <a:r>
              <a:rPr lang="en-US" baseline="0" dirty="0" smtClean="0"/>
              <a:t>:  Lower case </a:t>
            </a:r>
            <a:r>
              <a:rPr lang="en-US" baseline="0" dirty="0" err="1" smtClean="0"/>
              <a:t>i</a:t>
            </a:r>
            <a:r>
              <a:rPr lang="en-US" baseline="0" dirty="0" smtClean="0"/>
              <a:t> in a box</a:t>
            </a:r>
          </a:p>
          <a:p>
            <a:r>
              <a:rPr lang="en-US" baseline="0" dirty="0" smtClean="0"/>
              <a:t>Lexis Advance:  Browse sources, click name of source, “View all information about this source”</a:t>
            </a:r>
          </a:p>
          <a:p>
            <a:endParaRPr lang="en-US" baseline="0" dirty="0" smtClean="0"/>
          </a:p>
          <a:p>
            <a:r>
              <a:rPr lang="en-US" baseline="0" dirty="0" smtClean="0"/>
              <a:t>If your court is not in that coverage, then you need to find out where it is.</a:t>
            </a:r>
          </a:p>
        </p:txBody>
      </p:sp>
      <p:sp>
        <p:nvSpPr>
          <p:cNvPr id="4" name="Slide Number Placeholder 3"/>
          <p:cNvSpPr>
            <a:spLocks noGrp="1"/>
          </p:cNvSpPr>
          <p:nvPr>
            <p:ph type="sldNum" sz="quarter" idx="10"/>
          </p:nvPr>
        </p:nvSpPr>
        <p:spPr/>
        <p:txBody>
          <a:bodyPr/>
          <a:lstStyle/>
          <a:p>
            <a:fld id="{2DE78E04-3DA8-4E33-A738-AC3CD8830DBC}"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thing to</a:t>
            </a:r>
            <a:r>
              <a:rPr lang="en-US" baseline="0" dirty="0" smtClean="0"/>
              <a:t> understand is that immigration cases start in an administrative system.  Each level of court you are in, only a fraction of cases will appeal up.  Much more case law is available in the administrative system than in federal court decisions.  And, federal courts get a huge amount of cases that have nothing to do with immigration.</a:t>
            </a:r>
          </a:p>
          <a:p>
            <a:endParaRPr lang="en-US" baseline="0" dirty="0" smtClean="0"/>
          </a:p>
          <a:p>
            <a:r>
              <a:rPr lang="en-US" baseline="0" dirty="0" smtClean="0"/>
              <a:t>A targeted search will look at both the federal decisions and the administrative decisions.</a:t>
            </a:r>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EOIR library AAO decisions</a:t>
            </a:r>
            <a:r>
              <a:rPr lang="en-US" baseline="0" dirty="0" smtClean="0"/>
              <a:t> are at the bottom of the page</a:t>
            </a:r>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Westlaw and Lexis are back to 1940.</a:t>
            </a:r>
          </a:p>
          <a:p>
            <a:endParaRPr lang="en-US" dirty="0" smtClean="0"/>
          </a:p>
          <a:p>
            <a:r>
              <a:rPr lang="en-US" dirty="0" smtClean="0"/>
              <a:t>EOIR</a:t>
            </a:r>
            <a:r>
              <a:rPr lang="en-US" baseline="0" dirty="0" smtClean="0"/>
              <a:t> Virtual Law Library is back to 1955.</a:t>
            </a:r>
            <a:endParaRPr lang="en-US" dirty="0" smtClean="0"/>
          </a:p>
        </p:txBody>
      </p:sp>
      <p:sp>
        <p:nvSpPr>
          <p:cNvPr id="4" name="Slide Number Placeholder 3"/>
          <p:cNvSpPr>
            <a:spLocks noGrp="1"/>
          </p:cNvSpPr>
          <p:nvPr>
            <p:ph type="sldNum" sz="quarter" idx="10"/>
          </p:nvPr>
        </p:nvSpPr>
        <p:spPr/>
        <p:txBody>
          <a:bodyPr/>
          <a:lstStyle/>
          <a:p>
            <a:fld id="{2DE78E04-3DA8-4E33-A738-AC3CD8830DBC}"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Written</a:t>
            </a:r>
            <a:r>
              <a:rPr lang="en-US" baseline="0" dirty="0" smtClean="0"/>
              <a:t> for adjudicators to use to process paperwork.</a:t>
            </a:r>
          </a:p>
          <a:p>
            <a:endParaRPr lang="en-US" baseline="0" dirty="0" smtClean="0"/>
          </a:p>
          <a:p>
            <a:r>
              <a:rPr lang="en-US" baseline="0" dirty="0" smtClean="0"/>
              <a:t>Demo Chapter 2.  Says, “you should provide such and such level of service”.  This manual is written for the people who will look at the paperwork you file with the USCIS.  So, they will apply any rubrics in this manual.  Use it to prep your material, and then to see how your paperwork is processed.</a:t>
            </a:r>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image I put isn’t the actual release.  This is an edited one.</a:t>
            </a:r>
          </a:p>
          <a:p>
            <a:endParaRPr lang="en-US" dirty="0" smtClean="0"/>
          </a:p>
          <a:p>
            <a:r>
              <a:rPr lang="en-US" dirty="0" smtClean="0"/>
              <a:t>You can get the actual release by following the link to a PDF</a:t>
            </a:r>
            <a:r>
              <a:rPr lang="en-US" baseline="0" dirty="0" smtClean="0"/>
              <a:t> here: http://www.lexisnexis.com/legalnewsroom/immigration/b/insidenews/archive/2012/02/17/cbp-inspector-s-field-manual-online.aspx</a:t>
            </a:r>
          </a:p>
          <a:p>
            <a:endParaRPr lang="en-US" baseline="0" dirty="0" smtClean="0"/>
          </a:p>
          <a:p>
            <a:r>
              <a:rPr lang="en-US" baseline="0" dirty="0" smtClean="0"/>
              <a:t>This edited one is posted at http://shusterman.com/pdf/cbpinspectorsfieldmanual.pdf</a:t>
            </a:r>
          </a:p>
          <a:p>
            <a:endParaRPr lang="en-US" baseline="0" dirty="0" smtClean="0"/>
          </a:p>
          <a:p>
            <a:r>
              <a:rPr lang="en-US" baseline="0" dirty="0" smtClean="0"/>
              <a:t>USCIS made their Inspector’s Field Manual available on the website, and uses the website to deliver it to staff.  US Customs and Border Protection does not.  This manual was released as the result of a FOIA request.  It is not up-to-date.  The PDF dates to 2008.</a:t>
            </a:r>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Department</a:t>
            </a:r>
            <a:r>
              <a:rPr lang="en-US" baseline="0" dirty="0" smtClean="0"/>
              <a:t> of State provides information to people who want to immigrate.  It will tell people to file such and such a petition with USCIS.  This is it’s procedure manual.</a:t>
            </a:r>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two terminal courts.  Both result in decisions that can be appealed</a:t>
            </a:r>
            <a:r>
              <a:rPr lang="en-US" baseline="0" dirty="0" smtClean="0"/>
              <a:t> to federal court.</a:t>
            </a:r>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is Creative Commons Attribution  CC-BY</a:t>
            </a:r>
            <a:r>
              <a:rPr lang="en-US" baseline="0" dirty="0" smtClean="0"/>
              <a:t> taken by </a:t>
            </a:r>
            <a:r>
              <a:rPr lang="en-US" baseline="0" dirty="0" err="1" smtClean="0"/>
              <a:t>angela</a:t>
            </a:r>
            <a:r>
              <a:rPr lang="en-US" baseline="0" dirty="0" smtClean="0"/>
              <a:t> n . http://www.flickr.com/photos/aon/3923084758/sizes/l/in/photostream/ </a:t>
            </a:r>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law is codified into the US Code.</a:t>
            </a:r>
          </a:p>
          <a:p>
            <a:r>
              <a:rPr lang="en-US" baseline="0" dirty="0" smtClean="0"/>
              <a:t>So, Section 106 of the INA will be at 8 USC something.</a:t>
            </a:r>
          </a:p>
          <a:p>
            <a:r>
              <a:rPr lang="en-US" baseline="0" dirty="0" smtClean="0"/>
              <a:t>Title 8 of the US Code generally corresponds to title 8 of the CFR.</a:t>
            </a:r>
          </a:p>
          <a:p>
            <a:r>
              <a:rPr lang="en-US" baseline="0" dirty="0" smtClean="0"/>
              <a:t>You probably have enough training in researching statutes and regulations, that you won’t need much on this.</a:t>
            </a:r>
          </a:p>
          <a:p>
            <a:endParaRPr lang="en-US" baseline="0" dirty="0" smtClean="0"/>
          </a:p>
          <a:p>
            <a:r>
              <a:rPr lang="en-US" baseline="0" dirty="0" smtClean="0"/>
              <a:t>Use a treatise to get to federal law or regulation, then pull up the law or regulation, then </a:t>
            </a:r>
            <a:r>
              <a:rPr lang="en-US" baseline="0" dirty="0" err="1" smtClean="0"/>
              <a:t>Sheppardize</a:t>
            </a:r>
            <a:r>
              <a:rPr lang="en-US" baseline="0" dirty="0" smtClean="0"/>
              <a:t> or </a:t>
            </a:r>
            <a:r>
              <a:rPr lang="en-US" baseline="0" dirty="0" err="1" smtClean="0"/>
              <a:t>KeyCite</a:t>
            </a:r>
            <a:r>
              <a:rPr lang="en-US" baseline="0" dirty="0" smtClean="0"/>
              <a:t>.  Know that Westlaw and Lexis both have just a tiny fraction of the administrative material that exists.</a:t>
            </a:r>
          </a:p>
          <a:p>
            <a:endParaRPr lang="en-US" baseline="0" dirty="0" smtClean="0"/>
          </a:p>
          <a:p>
            <a:r>
              <a:rPr lang="en-US" baseline="0" dirty="0" smtClean="0"/>
              <a:t>Now, does anyone notice anything about these laws and the agencies that administer the laws?</a:t>
            </a:r>
          </a:p>
        </p:txBody>
      </p:sp>
      <p:sp>
        <p:nvSpPr>
          <p:cNvPr id="4" name="Slide Number Placeholder 3"/>
          <p:cNvSpPr>
            <a:spLocks noGrp="1"/>
          </p:cNvSpPr>
          <p:nvPr>
            <p:ph type="sldNum" sz="quarter" idx="10"/>
          </p:nvPr>
        </p:nvSpPr>
        <p:spPr/>
        <p:txBody>
          <a:bodyPr/>
          <a:lstStyle/>
          <a:p>
            <a:fld id="{2DE78E04-3DA8-4E33-A738-AC3CD8830DB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last major revision of immigration law was in 1996.  But, the entire government structure that administers the law was redone in 2002, with the Department of Homeland Security.</a:t>
            </a:r>
          </a:p>
          <a:p>
            <a:endParaRPr lang="en-US" baseline="0" dirty="0" smtClean="0"/>
          </a:p>
          <a:p>
            <a:r>
              <a:rPr lang="en-US" sz="1200" kern="1200" dirty="0" smtClean="0">
                <a:solidFill>
                  <a:schemeClr val="tx1"/>
                </a:solidFill>
                <a:latin typeface="+mn-lt"/>
                <a:ea typeface="+mn-ea"/>
                <a:cs typeface="+mn-cs"/>
              </a:rPr>
              <a:t>:  One thing to notice is that all the enforcement agencies were formed after the major laws were passed.  Previously, all the activities done by DHS, USCIS, and ICE were done by the INS, which was under the Attorney General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under the Department of Justice).  So, if you see a law or regulation on the books that refers to the structure under the INS, then you can trust it for the what, but you have to figure out the who.  Written law is usually accurate for what the process is, what substantive rights someone with a certain status has.  Written law often refers to INS structures that no longer exist.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is huge in immigration law.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you are researching, and Title 8 disagrees with Google, then you may be dealing with something that was transferred to a different agency.  Search the Homeland Security Act of 2002 to see what was transferred where.  Also search the field manuals and administrative guidance for the agency to see if those say a function was transferred.</a:t>
            </a:r>
          </a:p>
        </p:txBody>
      </p:sp>
      <p:sp>
        <p:nvSpPr>
          <p:cNvPr id="4" name="Slide Number Placeholder 3"/>
          <p:cNvSpPr>
            <a:spLocks noGrp="1"/>
          </p:cNvSpPr>
          <p:nvPr>
            <p:ph type="sldNum" sz="quarter" idx="10"/>
          </p:nvPr>
        </p:nvSpPr>
        <p:spPr/>
        <p:txBody>
          <a:bodyPr/>
          <a:lstStyle/>
          <a:p>
            <a:fld id="{2DE78E04-3DA8-4E33-A738-AC3CD8830DB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try to memorize what transferred where.  Just know that it’s an issue.  If Google and Title 8 don’t line up as far as what agency is doing something, then check whether that something was transferred to a</a:t>
            </a:r>
            <a:r>
              <a:rPr lang="en-US" baseline="0" dirty="0" smtClean="0"/>
              <a:t> new agency.</a:t>
            </a:r>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not that big in immigration law, but it does go to the flavor of immigration law.</a:t>
            </a:r>
          </a:p>
          <a:p>
            <a:r>
              <a:rPr lang="en-US" sz="1200" kern="1200" dirty="0" smtClean="0">
                <a:solidFill>
                  <a:schemeClr val="tx1"/>
                </a:solidFill>
                <a:latin typeface="+mn-lt"/>
                <a:ea typeface="+mn-ea"/>
                <a:cs typeface="+mn-cs"/>
              </a:rPr>
              <a:t>As you research, you will see some overlap with employment law and with eligibility for public benefits.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These are the motivations for changes to immigration law, and the big amendments to immigration accompany big amendments to employment or public benefits laws.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employment law</a:t>
            </a:r>
          </a:p>
          <a:p>
            <a:r>
              <a:rPr lang="en-US" sz="1200" kern="1200" dirty="0" smtClean="0">
                <a:solidFill>
                  <a:schemeClr val="tx1"/>
                </a:solidFill>
                <a:latin typeface="+mn-lt"/>
                <a:ea typeface="+mn-ea"/>
                <a:cs typeface="+mn-cs"/>
              </a:rPr>
              <a:t>Immigration status includes work restrictions or authorizations.  That is how immigration law touches employment law and that is in Title 8.  But, also, employment law touches immigration law.</a:t>
            </a:r>
          </a:p>
          <a:p>
            <a:r>
              <a:rPr lang="en-US" sz="1200" kern="1200" dirty="0" smtClean="0">
                <a:solidFill>
                  <a:schemeClr val="tx1"/>
                </a:solidFill>
                <a:latin typeface="+mn-lt"/>
                <a:ea typeface="+mn-ea"/>
                <a:cs typeface="+mn-cs"/>
              </a:rPr>
              <a:t>In the North, unions are a much bigger force than in the south.  Often the state level department of labor will regularly do on site inspections of employers to make sure they are following their contracts with unions - so, make sure they are only hiring union members, etc.  Because the state level department of labor is already doing inspections, the state level department of labor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welfare and public benefits</a:t>
            </a:r>
          </a:p>
          <a:p>
            <a:r>
              <a:rPr lang="en-US" sz="1200" kern="1200" dirty="0" smtClean="0">
                <a:solidFill>
                  <a:schemeClr val="tx1"/>
                </a:solidFill>
                <a:latin typeface="+mn-lt"/>
                <a:ea typeface="+mn-ea"/>
                <a:cs typeface="+mn-cs"/>
              </a:rPr>
              <a:t>The Illegal Immigration Reform and Immigration Responsibility Act of 1996, which is the most recent major revision, was part of welfare reform.  The major welfare reform law was the Personal Responsibility and Work Opportunity Act of 1996 (PRWORA).  This completely restructured welfare.  The 1996 immigration law changes were entirely directed at welfare reform.  "They're stealing our jobs.  Coming here for benefits."  Immigration law and public benefits were overhauled together.</a:t>
            </a:r>
          </a:p>
        </p:txBody>
      </p:sp>
      <p:sp>
        <p:nvSpPr>
          <p:cNvPr id="4" name="Slide Number Placeholder 3"/>
          <p:cNvSpPr>
            <a:spLocks noGrp="1"/>
          </p:cNvSpPr>
          <p:nvPr>
            <p:ph type="sldNum" sz="quarter" idx="10"/>
          </p:nvPr>
        </p:nvSpPr>
        <p:spPr/>
        <p:txBody>
          <a:bodyPr/>
          <a:lstStyle/>
          <a:p>
            <a:fld id="{2DE78E04-3DA8-4E33-A738-AC3CD8830DB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employment law</a:t>
            </a:r>
          </a:p>
          <a:p>
            <a:r>
              <a:rPr lang="en-US" sz="1200" kern="1200" dirty="0" smtClean="0">
                <a:solidFill>
                  <a:schemeClr val="tx1"/>
                </a:solidFill>
                <a:latin typeface="+mn-lt"/>
                <a:ea typeface="+mn-ea"/>
                <a:cs typeface="+mn-cs"/>
              </a:rPr>
              <a:t>Immigration status includes work restrictions or authorizations.  That is how immigration law touches employment law and that is in Title 8.  But, also, employment law touches immigration law.</a:t>
            </a:r>
          </a:p>
          <a:p>
            <a:r>
              <a:rPr lang="en-US" sz="1200" kern="1200" dirty="0" smtClean="0">
                <a:solidFill>
                  <a:schemeClr val="tx1"/>
                </a:solidFill>
                <a:latin typeface="+mn-lt"/>
                <a:ea typeface="+mn-ea"/>
                <a:cs typeface="+mn-cs"/>
              </a:rPr>
              <a:t>In the North, unions are a much bigger force than in the south.  Often the state level department of labor will regularly do on site inspections of employers to make sure they are following their contracts with unions - so, make sure they are only hiring union members, etc.  Because the state level department of labor is already doing inspections, the state level department of labor</a:t>
            </a:r>
          </a:p>
          <a:p>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 revision</a:t>
            </a:r>
            <a:r>
              <a:rPr lang="en-US" baseline="0" dirty="0" smtClean="0"/>
              <a:t> in </a:t>
            </a:r>
            <a:r>
              <a:rPr lang="en-US" baseline="0" dirty="0" err="1" smtClean="0"/>
              <a:t>immi</a:t>
            </a:r>
            <a:endParaRPr lang="en-US" baseline="0" dirty="0" smtClean="0"/>
          </a:p>
          <a:p>
            <a:endParaRPr lang="en-US" baseline="0" dirty="0" smtClean="0"/>
          </a:p>
          <a:p>
            <a:r>
              <a:rPr lang="en-US" sz="1200" kern="1200" dirty="0" smtClean="0">
                <a:solidFill>
                  <a:schemeClr val="tx1"/>
                </a:solidFill>
                <a:latin typeface="+mn-lt"/>
                <a:ea typeface="+mn-ea"/>
                <a:cs typeface="+mn-cs"/>
              </a:rPr>
              <a:t>welfare and public benefits</a:t>
            </a:r>
          </a:p>
          <a:p>
            <a:r>
              <a:rPr lang="en-US" sz="1200" kern="1200" dirty="0" smtClean="0">
                <a:solidFill>
                  <a:schemeClr val="tx1"/>
                </a:solidFill>
                <a:latin typeface="+mn-lt"/>
                <a:ea typeface="+mn-ea"/>
                <a:cs typeface="+mn-cs"/>
              </a:rPr>
              <a:t>The Illegal Immigration Reform and Immigration Responsibility Act of 1996, which is the most recent major revision, was part of welfare reform.  The major welfare reform law was the Personal Responsibility and Work Opportunity Act of 1996 (PRWORA).  This completely restructured welfare.  The 1996 immigration law changes were entirely directed at welfare reform.  "They're stealing our jobs.  Coming here for benefits."  Immigration law and public benefits were overhauled together.</a:t>
            </a:r>
          </a:p>
          <a:p>
            <a:r>
              <a:rPr lang="en-US" baseline="0" dirty="0" err="1" smtClean="0"/>
              <a:t>gration</a:t>
            </a:r>
            <a:r>
              <a:rPr lang="en-US" baseline="0" dirty="0" smtClean="0"/>
              <a:t> law went along with welfare reform.</a:t>
            </a:r>
            <a:endParaRPr lang="en-US" dirty="0"/>
          </a:p>
        </p:txBody>
      </p:sp>
      <p:sp>
        <p:nvSpPr>
          <p:cNvPr id="4" name="Slide Number Placeholder 3"/>
          <p:cNvSpPr>
            <a:spLocks noGrp="1"/>
          </p:cNvSpPr>
          <p:nvPr>
            <p:ph type="sldNum" sz="quarter" idx="10"/>
          </p:nvPr>
        </p:nvSpPr>
        <p:spPr/>
        <p:txBody>
          <a:bodyPr/>
          <a:lstStyle/>
          <a:p>
            <a:fld id="{2DE78E04-3DA8-4E33-A738-AC3CD8830DB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9D56C6-7A00-4F2E-B40C-DA8B807CB20A}"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0AB24-EE6B-4486-B595-7E17324AE8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D56C6-7A00-4F2E-B40C-DA8B807CB20A}"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0AB24-EE6B-4486-B595-7E17324AE8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D56C6-7A00-4F2E-B40C-DA8B807CB20A}"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0AB24-EE6B-4486-B595-7E17324AE8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D56C6-7A00-4F2E-B40C-DA8B807CB20A}"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0AB24-EE6B-4486-B595-7E17324AE8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D56C6-7A00-4F2E-B40C-DA8B807CB20A}"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0AB24-EE6B-4486-B595-7E17324AE8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9D56C6-7A00-4F2E-B40C-DA8B807CB20A}"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0AB24-EE6B-4486-B595-7E17324AE8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9D56C6-7A00-4F2E-B40C-DA8B807CB20A}" type="datetimeFigureOut">
              <a:rPr lang="en-US" smtClean="0"/>
              <a:pPr/>
              <a:t>10/10/2013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0AB24-EE6B-4486-B595-7E17324AE8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D56C6-7A00-4F2E-B40C-DA8B807CB20A}" type="datetimeFigureOut">
              <a:rPr lang="en-US" smtClean="0"/>
              <a:pPr/>
              <a:t>10/10/2013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0AB24-EE6B-4486-B595-7E17324AE8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D56C6-7A00-4F2E-B40C-DA8B807CB20A}" type="datetimeFigureOut">
              <a:rPr lang="en-US" smtClean="0"/>
              <a:pPr/>
              <a:t>10/10/2013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0AB24-EE6B-4486-B595-7E17324AE8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D56C6-7A00-4F2E-B40C-DA8B807CB20A}"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0AB24-EE6B-4486-B595-7E17324AE8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D56C6-7A00-4F2E-B40C-DA8B807CB20A}"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0AB24-EE6B-4486-B595-7E17324AE8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D56C6-7A00-4F2E-B40C-DA8B807CB20A}" type="datetimeFigureOut">
              <a:rPr lang="en-US" smtClean="0"/>
              <a:pPr/>
              <a:t>10/10/2013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0AB24-EE6B-4486-B595-7E17324AE8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justice.gov/eoir/vll/intdec/lib_indecitnet.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scis.gov/portal/site/uscis/menuitem.f6da51a2342135be7e9d7a10e0dc91a0/?CH=afm&amp;vgnextchannel=fa7e539dc4bed010VgnVCM1000000ecd190aRCRD&amp;vgnextoid=fa7e539dc4bed010VgnVCM1000000ecd190aRCR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www.lexisnexis.com/legalnewsroom/immigration/b/insidenews/archive/2012/02/17/cbp-inspector-s-field-manual-online.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husterman.com/pdf/cbpinspectorsfieldmanual.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tate.gov/m/a/dir/regs/fa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Researching Immigration Law</a:t>
            </a:r>
            <a:endParaRPr lang="en-US" dirty="0"/>
          </a:p>
        </p:txBody>
      </p:sp>
      <p:sp>
        <p:nvSpPr>
          <p:cNvPr id="3" name="Subtitle 2"/>
          <p:cNvSpPr>
            <a:spLocks noGrp="1"/>
          </p:cNvSpPr>
          <p:nvPr>
            <p:ph type="subTitle" idx="1"/>
          </p:nvPr>
        </p:nvSpPr>
        <p:spPr>
          <a:xfrm>
            <a:off x="1371600" y="3886200"/>
            <a:ext cx="6400800" cy="1828800"/>
          </a:xfrm>
        </p:spPr>
        <p:txBody>
          <a:bodyPr>
            <a:normAutofit fontScale="70000" lnSpcReduction="20000"/>
          </a:bodyPr>
          <a:lstStyle/>
          <a:p>
            <a:r>
              <a:rPr lang="en-US" dirty="0" smtClean="0"/>
              <a:t>October 9, 2013</a:t>
            </a:r>
          </a:p>
          <a:p>
            <a:r>
              <a:rPr lang="en-US" dirty="0" smtClean="0"/>
              <a:t>Presented by Wilhelmina Randtke</a:t>
            </a:r>
          </a:p>
          <a:p>
            <a:r>
              <a:rPr lang="en-US" dirty="0" smtClean="0"/>
              <a:t>Electronic Services Librarian</a:t>
            </a:r>
          </a:p>
          <a:p>
            <a:r>
              <a:rPr lang="en-US" dirty="0" err="1" smtClean="0"/>
              <a:t>Sarita</a:t>
            </a:r>
            <a:r>
              <a:rPr lang="en-US" dirty="0" smtClean="0"/>
              <a:t> </a:t>
            </a:r>
            <a:r>
              <a:rPr lang="en-US" dirty="0" err="1" smtClean="0"/>
              <a:t>Kenedy</a:t>
            </a:r>
            <a:r>
              <a:rPr lang="en-US" dirty="0" smtClean="0"/>
              <a:t> East Law Library</a:t>
            </a:r>
          </a:p>
          <a:p>
            <a:r>
              <a:rPr lang="en-US" dirty="0" smtClean="0"/>
              <a:t>St. Mary’s University School of Law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867400"/>
            <a:ext cx="8229600" cy="990600"/>
          </a:xfrm>
        </p:spPr>
        <p:txBody>
          <a:bodyPr>
            <a:normAutofit fontScale="62500" lnSpcReduction="20000"/>
          </a:bodyPr>
          <a:lstStyle/>
          <a:p>
            <a:pPr>
              <a:buNone/>
            </a:pPr>
            <a:r>
              <a:rPr lang="en-US" dirty="0" smtClean="0"/>
              <a:t>Two big changes in 1996:</a:t>
            </a:r>
          </a:p>
          <a:p>
            <a:r>
              <a:rPr lang="en-US" dirty="0" smtClean="0"/>
              <a:t>Illegal </a:t>
            </a:r>
            <a:r>
              <a:rPr lang="en-US" dirty="0"/>
              <a:t>Immigration Reform and Immigration Responsibility Act of </a:t>
            </a:r>
            <a:r>
              <a:rPr lang="en-US" dirty="0" smtClean="0"/>
              <a:t>1996</a:t>
            </a:r>
          </a:p>
          <a:p>
            <a:r>
              <a:rPr lang="en-US" dirty="0" smtClean="0"/>
              <a:t>Personal </a:t>
            </a:r>
            <a:r>
              <a:rPr lang="en-US" dirty="0"/>
              <a:t>Responsibility and Work Opportunity Act of 1996 (PRWORA</a:t>
            </a:r>
            <a:r>
              <a:rPr lang="en-US" dirty="0" smtClean="0"/>
              <a:t>)</a:t>
            </a:r>
            <a:endParaRPr lang="en-US" dirty="0"/>
          </a:p>
        </p:txBody>
      </p:sp>
      <p:pic>
        <p:nvPicPr>
          <p:cNvPr id="34818" name="Picture 2" descr="File:Clinton prwora.PNG"/>
          <p:cNvPicPr>
            <a:picLocks noChangeAspect="1" noChangeArrowheads="1"/>
          </p:cNvPicPr>
          <p:nvPr/>
        </p:nvPicPr>
        <p:blipFill>
          <a:blip r:embed="rId3" cstate="print"/>
          <a:srcRect/>
          <a:stretch>
            <a:fillRect/>
          </a:stretch>
        </p:blipFill>
        <p:spPr bwMode="auto">
          <a:xfrm>
            <a:off x="0" y="0"/>
            <a:ext cx="9144000" cy="58727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2.gstatic.com/images?q=tbn:ANd9GcRixAs7bWFlST5F4P756Es4Ctj_1AcAItIXsDMKN6L1xLU3LrUUnQ"/>
          <p:cNvPicPr>
            <a:picLocks noChangeAspect="1" noChangeArrowheads="1"/>
          </p:cNvPicPr>
          <p:nvPr/>
        </p:nvPicPr>
        <p:blipFill>
          <a:blip r:embed="rId2" cstate="print"/>
          <a:srcRect/>
          <a:stretch>
            <a:fillRect/>
          </a:stretch>
        </p:blipFill>
        <p:spPr bwMode="auto">
          <a:xfrm>
            <a:off x="0" y="0"/>
            <a:ext cx="9144000" cy="12226836"/>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0" y="3276600"/>
            <a:ext cx="6629400" cy="685799"/>
          </a:xfrm>
          <a:solidFill>
            <a:schemeClr val="bg1"/>
          </a:solidFill>
        </p:spPr>
        <p:txBody>
          <a:bodyPr/>
          <a:lstStyle/>
          <a:p>
            <a:pPr algn="ctr">
              <a:buNone/>
            </a:pPr>
            <a:r>
              <a:rPr lang="en-US" dirty="0" smtClean="0"/>
              <a:t>Start broad, move to details.</a:t>
            </a:r>
            <a:endParaRPr lang="en-US" dirty="0"/>
          </a:p>
        </p:txBody>
      </p:sp>
      <p:sp>
        <p:nvSpPr>
          <p:cNvPr id="5" name="TextBox 4"/>
          <p:cNvSpPr txBox="1"/>
          <p:nvPr/>
        </p:nvSpPr>
        <p:spPr>
          <a:xfrm>
            <a:off x="2133600" y="609600"/>
            <a:ext cx="4724400" cy="707886"/>
          </a:xfrm>
          <a:prstGeom prst="rect">
            <a:avLst/>
          </a:prstGeom>
          <a:solidFill>
            <a:schemeClr val="bg1"/>
          </a:solidFill>
        </p:spPr>
        <p:txBody>
          <a:bodyPr wrap="square" rtlCol="0">
            <a:spAutoFit/>
          </a:bodyPr>
          <a:lstStyle/>
          <a:p>
            <a:r>
              <a:rPr lang="en-US" sz="4000" b="1" dirty="0" smtClean="0"/>
              <a:t>Research Framework</a:t>
            </a:r>
            <a:endParaRPr lang="en-US" sz="4000" b="1" dirty="0"/>
          </a:p>
        </p:txBody>
      </p:sp>
      <p:sp>
        <p:nvSpPr>
          <p:cNvPr id="6" name="Content Placeholder 2"/>
          <p:cNvSpPr txBox="1">
            <a:spLocks/>
          </p:cNvSpPr>
          <p:nvPr/>
        </p:nvSpPr>
        <p:spPr>
          <a:xfrm>
            <a:off x="1295400" y="4114800"/>
            <a:ext cx="6629400" cy="685799"/>
          </a:xfrm>
          <a:prstGeom prst="rect">
            <a:avLst/>
          </a:prstGeom>
          <a:solidFill>
            <a:schemeClr val="bg1"/>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Understand the question asked.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2.gstatic.com/images?q=tbn:ANd9GcRixAs7bWFlST5F4P756Es4Ctj_1AcAItIXsDMKN6L1xLU3LrUUnQ"/>
          <p:cNvPicPr>
            <a:picLocks noChangeAspect="1" noChangeArrowheads="1"/>
          </p:cNvPicPr>
          <p:nvPr/>
        </p:nvPicPr>
        <p:blipFill>
          <a:blip r:embed="rId3" cstate="print"/>
          <a:srcRect/>
          <a:stretch>
            <a:fillRect/>
          </a:stretch>
        </p:blipFill>
        <p:spPr bwMode="auto">
          <a:xfrm>
            <a:off x="0" y="0"/>
            <a:ext cx="9144000" cy="12226836"/>
          </a:xfrm>
          <a:prstGeom prst="rect">
            <a:avLst/>
          </a:prstGeom>
          <a:noFill/>
        </p:spPr>
      </p:pic>
      <p:sp>
        <p:nvSpPr>
          <p:cNvPr id="2" name="Title 1"/>
          <p:cNvSpPr>
            <a:spLocks noGrp="1"/>
          </p:cNvSpPr>
          <p:nvPr>
            <p:ph type="title"/>
          </p:nvPr>
        </p:nvSpPr>
        <p:spPr>
          <a:solidFill>
            <a:schemeClr val="bg1"/>
          </a:solidFill>
        </p:spPr>
        <p:txBody>
          <a:bodyPr/>
          <a:lstStyle/>
          <a:p>
            <a:r>
              <a:rPr lang="en-US" dirty="0" smtClean="0"/>
              <a:t>Research framework</a:t>
            </a:r>
            <a:endParaRPr lang="en-US" dirty="0"/>
          </a:p>
        </p:txBody>
      </p:sp>
      <p:sp>
        <p:nvSpPr>
          <p:cNvPr id="3" name="Content Placeholder 2"/>
          <p:cNvSpPr>
            <a:spLocks noGrp="1"/>
          </p:cNvSpPr>
          <p:nvPr>
            <p:ph idx="1"/>
          </p:nvPr>
        </p:nvSpPr>
        <p:spPr>
          <a:xfrm>
            <a:off x="228600" y="1600200"/>
            <a:ext cx="8686800" cy="4525963"/>
          </a:xfrm>
          <a:solidFill>
            <a:schemeClr val="bg1"/>
          </a:solidFill>
        </p:spPr>
        <p:txBody>
          <a:bodyPr/>
          <a:lstStyle/>
          <a:p>
            <a:r>
              <a:rPr lang="en-US" b="1" dirty="0" smtClean="0"/>
              <a:t>Use secondary sources to find primary sources.</a:t>
            </a:r>
          </a:p>
          <a:p>
            <a:pPr lvl="1"/>
            <a:r>
              <a:rPr lang="en-US" b="1" dirty="0" smtClean="0"/>
              <a:t>Secondary source = books, law review articles, CLEs, practice manuals, advocacy groups</a:t>
            </a:r>
          </a:p>
          <a:p>
            <a:pPr lvl="1"/>
            <a:r>
              <a:rPr lang="en-US" b="1" dirty="0" smtClean="0"/>
              <a:t>Primary source = binding law, precedent</a:t>
            </a:r>
          </a:p>
          <a:p>
            <a:r>
              <a:rPr lang="en-US" dirty="0" smtClean="0"/>
              <a:t>Use primary sources to nail down the law</a:t>
            </a:r>
          </a:p>
          <a:p>
            <a:pPr lvl="1"/>
            <a:r>
              <a:rPr lang="en-US" dirty="0" smtClean="0"/>
              <a:t>Binding </a:t>
            </a:r>
            <a:r>
              <a:rPr lang="en-US" dirty="0" err="1" smtClean="0"/>
              <a:t>vs</a:t>
            </a:r>
            <a:r>
              <a:rPr lang="en-US" dirty="0" smtClean="0"/>
              <a:t> Persuasive </a:t>
            </a:r>
          </a:p>
          <a:p>
            <a:pPr lvl="1"/>
            <a:r>
              <a:rPr lang="en-US" dirty="0" smtClean="0"/>
              <a:t>Binding authority is better.</a:t>
            </a:r>
          </a:p>
          <a:p>
            <a:pPr lvl="2"/>
            <a:r>
              <a:rPr lang="en-US" dirty="0" smtClean="0"/>
              <a:t>Make sure you look in the same jurisdiction.</a:t>
            </a:r>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2.gstatic.com/images?q=tbn:ANd9GcRixAs7bWFlST5F4P756Es4Ctj_1AcAItIXsDMKN6L1xLU3LrUUnQ"/>
          <p:cNvPicPr>
            <a:picLocks noChangeAspect="1" noChangeArrowheads="1"/>
          </p:cNvPicPr>
          <p:nvPr/>
        </p:nvPicPr>
        <p:blipFill>
          <a:blip r:embed="rId3" cstate="print"/>
          <a:srcRect/>
          <a:stretch>
            <a:fillRect/>
          </a:stretch>
        </p:blipFill>
        <p:spPr bwMode="auto">
          <a:xfrm>
            <a:off x="0" y="0"/>
            <a:ext cx="9144000" cy="12226836"/>
          </a:xfrm>
          <a:prstGeom prst="rect">
            <a:avLst/>
          </a:prstGeom>
          <a:noFill/>
        </p:spPr>
      </p:pic>
      <p:sp>
        <p:nvSpPr>
          <p:cNvPr id="2" name="Title 1"/>
          <p:cNvSpPr>
            <a:spLocks noGrp="1"/>
          </p:cNvSpPr>
          <p:nvPr>
            <p:ph type="title"/>
          </p:nvPr>
        </p:nvSpPr>
        <p:spPr>
          <a:solidFill>
            <a:schemeClr val="bg1"/>
          </a:solidFill>
        </p:spPr>
        <p:txBody>
          <a:bodyPr/>
          <a:lstStyle/>
          <a:p>
            <a:r>
              <a:rPr lang="en-US" dirty="0" smtClean="0"/>
              <a:t>Research framework</a:t>
            </a:r>
            <a:endParaRPr lang="en-US" dirty="0"/>
          </a:p>
        </p:txBody>
      </p:sp>
      <p:sp>
        <p:nvSpPr>
          <p:cNvPr id="3" name="Content Placeholder 2"/>
          <p:cNvSpPr>
            <a:spLocks noGrp="1"/>
          </p:cNvSpPr>
          <p:nvPr>
            <p:ph idx="1"/>
          </p:nvPr>
        </p:nvSpPr>
        <p:spPr>
          <a:xfrm>
            <a:off x="228600" y="1600200"/>
            <a:ext cx="8686800" cy="4525963"/>
          </a:xfrm>
          <a:solidFill>
            <a:schemeClr val="bg1"/>
          </a:solidFill>
        </p:spPr>
        <p:txBody>
          <a:bodyPr/>
          <a:lstStyle/>
          <a:p>
            <a:r>
              <a:rPr lang="en-US" dirty="0" smtClean="0"/>
              <a:t>Use secondary sources to find primary sources.</a:t>
            </a:r>
          </a:p>
          <a:p>
            <a:pPr lvl="1"/>
            <a:r>
              <a:rPr lang="en-US" dirty="0" smtClean="0"/>
              <a:t>Secondary source = books, law review articles, CLEs, practice manuals, advocacy groups</a:t>
            </a:r>
          </a:p>
          <a:p>
            <a:pPr lvl="1"/>
            <a:r>
              <a:rPr lang="en-US" dirty="0" smtClean="0"/>
              <a:t>Primary source = law, precedent</a:t>
            </a:r>
          </a:p>
          <a:p>
            <a:r>
              <a:rPr lang="en-US" b="1" dirty="0" smtClean="0"/>
              <a:t>Use primary sources to nail down the law</a:t>
            </a:r>
          </a:p>
          <a:p>
            <a:pPr lvl="1"/>
            <a:r>
              <a:rPr lang="en-US" b="1" dirty="0" smtClean="0"/>
              <a:t>Binding </a:t>
            </a:r>
            <a:r>
              <a:rPr lang="en-US" b="1" dirty="0" err="1" smtClean="0"/>
              <a:t>vs</a:t>
            </a:r>
            <a:r>
              <a:rPr lang="en-US" b="1" dirty="0" smtClean="0"/>
              <a:t> Persuasive </a:t>
            </a:r>
          </a:p>
          <a:p>
            <a:pPr lvl="1"/>
            <a:r>
              <a:rPr lang="en-US" b="1" dirty="0" smtClean="0"/>
              <a:t>Binding authority is better.</a:t>
            </a:r>
          </a:p>
          <a:p>
            <a:pPr lvl="2"/>
            <a:r>
              <a:rPr lang="en-US" b="1" dirty="0" smtClean="0"/>
              <a:t>Make sure you look in the same jurisdiction.</a:t>
            </a:r>
            <a:endParaRPr lang="en-US" b="1"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and Regulations</a:t>
            </a:r>
            <a:endParaRPr lang="en-US" dirty="0"/>
          </a:p>
        </p:txBody>
      </p:sp>
      <p:sp>
        <p:nvSpPr>
          <p:cNvPr id="3" name="Content Placeholder 2"/>
          <p:cNvSpPr>
            <a:spLocks noGrp="1"/>
          </p:cNvSpPr>
          <p:nvPr>
            <p:ph idx="1"/>
          </p:nvPr>
        </p:nvSpPr>
        <p:spPr/>
        <p:txBody>
          <a:bodyPr/>
          <a:lstStyle/>
          <a:p>
            <a:r>
              <a:rPr lang="en-US" dirty="0" smtClean="0"/>
              <a:t>When researching laws and regulations, make sure the law applies to your situation.  Always check the definitions.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Binding </a:t>
            </a:r>
            <a:r>
              <a:rPr lang="en-US" dirty="0" err="1" smtClean="0"/>
              <a:t>vs</a:t>
            </a:r>
            <a:r>
              <a:rPr lang="en-US" dirty="0" smtClean="0"/>
              <a:t> Persuasive</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r>
              <a:rPr lang="en-US" dirty="0" smtClean="0"/>
              <a:t>What court are you in front of?</a:t>
            </a:r>
          </a:p>
          <a:p>
            <a:pPr lvl="1"/>
            <a:r>
              <a:rPr lang="en-US" dirty="0" smtClean="0"/>
              <a:t>Where would an appeal go?</a:t>
            </a:r>
          </a:p>
          <a:p>
            <a:pPr lvl="1"/>
            <a:r>
              <a:rPr lang="en-US" dirty="0" smtClean="0"/>
              <a:t> Board of Immigration Appeals?</a:t>
            </a:r>
          </a:p>
          <a:p>
            <a:pPr lvl="1"/>
            <a:r>
              <a:rPr lang="en-US" dirty="0" smtClean="0"/>
              <a:t>Administration Appeals Office?</a:t>
            </a:r>
          </a:p>
          <a:p>
            <a:pPr lvl="1"/>
            <a:r>
              <a:rPr lang="en-US" dirty="0" smtClean="0"/>
              <a:t>Federal district court (in which circuit)? </a:t>
            </a:r>
          </a:p>
          <a:p>
            <a:endParaRPr lang="en-US" dirty="0" smtClean="0"/>
          </a:p>
          <a:p>
            <a:r>
              <a:rPr lang="en-US" dirty="0" smtClean="0"/>
              <a:t>When searching case law, check coverage for the database you are looking in.</a:t>
            </a:r>
          </a:p>
          <a:p>
            <a:pPr lvl="1"/>
            <a:endParaRPr lang="en-US" dirty="0"/>
          </a:p>
        </p:txBody>
      </p:sp>
      <p:sp>
        <p:nvSpPr>
          <p:cNvPr id="4" name="TextBox 3"/>
          <p:cNvSpPr txBox="1"/>
          <p:nvPr/>
        </p:nvSpPr>
        <p:spPr>
          <a:xfrm>
            <a:off x="3810000" y="5562600"/>
            <a:ext cx="5181600" cy="1200329"/>
          </a:xfrm>
          <a:prstGeom prst="rect">
            <a:avLst/>
          </a:prstGeom>
          <a:noFill/>
          <a:ln>
            <a:solidFill>
              <a:schemeClr val="bg2"/>
            </a:solidFill>
          </a:ln>
        </p:spPr>
        <p:txBody>
          <a:bodyPr wrap="square" rtlCol="0">
            <a:spAutoFit/>
          </a:bodyPr>
          <a:lstStyle/>
          <a:p>
            <a:r>
              <a:rPr lang="en-US" dirty="0" smtClean="0"/>
              <a:t>Westlaw and Westlaw Next:  Lower case </a:t>
            </a:r>
            <a:r>
              <a:rPr lang="en-US" dirty="0" err="1" smtClean="0"/>
              <a:t>i</a:t>
            </a:r>
            <a:r>
              <a:rPr lang="en-US" dirty="0" smtClean="0"/>
              <a:t> in a circle</a:t>
            </a:r>
          </a:p>
          <a:p>
            <a:r>
              <a:rPr lang="en-US" dirty="0" smtClean="0"/>
              <a:t>Lexis </a:t>
            </a:r>
            <a:r>
              <a:rPr lang="en-US" dirty="0" err="1" smtClean="0"/>
              <a:t>Nexis</a:t>
            </a:r>
            <a:r>
              <a:rPr lang="en-US" dirty="0" smtClean="0"/>
              <a:t>:  Lower case </a:t>
            </a:r>
            <a:r>
              <a:rPr lang="en-US" dirty="0" err="1" smtClean="0"/>
              <a:t>i</a:t>
            </a:r>
            <a:r>
              <a:rPr lang="en-US" dirty="0" smtClean="0"/>
              <a:t> in a box</a:t>
            </a:r>
          </a:p>
          <a:p>
            <a:r>
              <a:rPr lang="en-US" dirty="0" smtClean="0"/>
              <a:t>Lexis Advance:  Browse sources, click name of source, “View all information about this source”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law for immigration</a:t>
            </a:r>
            <a:endParaRPr lang="en-US" dirty="0"/>
          </a:p>
        </p:txBody>
      </p:sp>
      <p:sp>
        <p:nvSpPr>
          <p:cNvPr id="3" name="Content Placeholder 2"/>
          <p:cNvSpPr>
            <a:spLocks noGrp="1"/>
          </p:cNvSpPr>
          <p:nvPr>
            <p:ph idx="1"/>
          </p:nvPr>
        </p:nvSpPr>
        <p:spPr/>
        <p:txBody>
          <a:bodyPr/>
          <a:lstStyle/>
          <a:p>
            <a:r>
              <a:rPr lang="en-US" dirty="0" smtClean="0"/>
              <a:t>Cases start in an </a:t>
            </a:r>
            <a:r>
              <a:rPr lang="en-US" b="1" dirty="0" smtClean="0"/>
              <a:t>administrative system</a:t>
            </a:r>
            <a:r>
              <a:rPr lang="en-US" dirty="0" smtClean="0"/>
              <a:t>, then can appeal through administrative system up to federal court.</a:t>
            </a:r>
          </a:p>
          <a:p>
            <a:r>
              <a:rPr lang="en-US" b="1" dirty="0" smtClean="0"/>
              <a:t>Federal courts review administrative decisions.</a:t>
            </a:r>
            <a:r>
              <a:rPr lang="en-US" dirty="0" smtClean="0"/>
              <a:t>  Federal court decisions are binding on that circuit, persuasive on other circuits.</a:t>
            </a:r>
            <a:endParaRPr lang="en-US" dirty="0"/>
          </a:p>
        </p:txBody>
      </p:sp>
      <p:sp>
        <p:nvSpPr>
          <p:cNvPr id="4" name="TextBox 3"/>
          <p:cNvSpPr txBox="1"/>
          <p:nvPr/>
        </p:nvSpPr>
        <p:spPr>
          <a:xfrm>
            <a:off x="2133600" y="5791200"/>
            <a:ext cx="4495800" cy="646331"/>
          </a:xfrm>
          <a:prstGeom prst="rect">
            <a:avLst/>
          </a:prstGeom>
          <a:noFill/>
        </p:spPr>
        <p:txBody>
          <a:bodyPr wrap="square" rtlCol="0">
            <a:spAutoFit/>
          </a:bodyPr>
          <a:lstStyle/>
          <a:p>
            <a:r>
              <a:rPr lang="en-US" sz="3600" dirty="0" smtClean="0">
                <a:solidFill>
                  <a:schemeClr val="accent6">
                    <a:lumMod val="75000"/>
                  </a:schemeClr>
                </a:solidFill>
              </a:rPr>
              <a:t>Administrative Courts</a:t>
            </a:r>
            <a:endParaRPr lang="en-US" sz="3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law for immigration</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Administrative courts:</a:t>
            </a:r>
          </a:p>
          <a:p>
            <a:pPr lvl="1"/>
            <a:r>
              <a:rPr lang="en-US" dirty="0" smtClean="0"/>
              <a:t>USCIS </a:t>
            </a:r>
            <a:r>
              <a:rPr lang="en-US" b="1" dirty="0" smtClean="0"/>
              <a:t>Administrative Appeals Office (AAO)</a:t>
            </a:r>
          </a:p>
          <a:p>
            <a:pPr lvl="1"/>
            <a:r>
              <a:rPr lang="en-US" dirty="0" smtClean="0"/>
              <a:t>DOJ </a:t>
            </a:r>
            <a:r>
              <a:rPr lang="en-US" b="1" dirty="0" smtClean="0"/>
              <a:t>Board of Immigration Appeals (BIA)</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USCIS Administrative Appeals Office (AAO)</a:t>
            </a:r>
            <a:br>
              <a:rPr lang="en-US" dirty="0" smtClean="0"/>
            </a:br>
            <a:endParaRPr lang="en-US" dirty="0"/>
          </a:p>
        </p:txBody>
      </p:sp>
      <p:pic>
        <p:nvPicPr>
          <p:cNvPr id="37890" name="Picture 2" descr="File:USCISLogoEnglish.jpg"/>
          <p:cNvPicPr>
            <a:picLocks noChangeAspect="1" noChangeArrowheads="1"/>
          </p:cNvPicPr>
          <p:nvPr/>
        </p:nvPicPr>
        <p:blipFill>
          <a:blip r:embed="rId3" cstate="print"/>
          <a:srcRect/>
          <a:stretch>
            <a:fillRect/>
          </a:stretch>
        </p:blipFill>
        <p:spPr bwMode="auto">
          <a:xfrm>
            <a:off x="7696200" y="762000"/>
            <a:ext cx="4286244" cy="1371600"/>
          </a:xfrm>
          <a:prstGeom prst="rect">
            <a:avLst/>
          </a:prstGeom>
          <a:noFill/>
        </p:spPr>
      </p:pic>
      <p:sp>
        <p:nvSpPr>
          <p:cNvPr id="6" name="Content Placeholder 2"/>
          <p:cNvSpPr txBox="1">
            <a:spLocks/>
          </p:cNvSpPr>
          <p:nvPr/>
        </p:nvSpPr>
        <p:spPr>
          <a:xfrm>
            <a:off x="152400" y="1371600"/>
            <a:ext cx="8610600" cy="54864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Progress of a case: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Petition is filed with USCIS regional service center or district office.  Decision is made.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Can appeal decision to USCIS AAO.</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Can appeal that decision to federal court.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Where to find AAO decisions: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Lexis Advance (Browse Sources </a:t>
            </a:r>
            <a:r>
              <a:rPr kumimoji="0" lang="en-US"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search AAO)</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Lexis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Nexis</a:t>
            </a:r>
            <a:r>
              <a:rPr kumimoji="0" lang="en-US"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(Find a Source  search AAO)</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WestLaw (Search for a database  FIM-BIA)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WestLaw Next (Browse  All Content (tab)  click Administrative Decisions and Guidance  Administrative Appeals Unit Decisions)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ym typeface="Wingdings" pitchFamily="2" charset="2"/>
              </a:rPr>
              <a:t>EOIR Virtual Law Library  (</a:t>
            </a:r>
            <a:r>
              <a:rPr lang="en-US" sz="2800" dirty="0" smtClean="0">
                <a:sym typeface="Wingdings" pitchFamily="2" charset="2"/>
                <a:hlinkClick r:id="rId4"/>
              </a:rPr>
              <a:t>http://www.justice.gov/eoir/vll/intdec/lib_indecitnet.html</a:t>
            </a:r>
            <a:r>
              <a:rPr lang="en-US" sz="2800" dirty="0" smtClean="0">
                <a:sym typeface="Wingdings" pitchFamily="2" charset="2"/>
              </a:rPr>
              <a:t> )</a:t>
            </a:r>
            <a:endParaRPr lang="en-US" sz="28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DOJ Board of Immigration Appeals (BIA)</a:t>
            </a:r>
            <a:endParaRPr lang="en-US" dirty="0"/>
          </a:p>
        </p:txBody>
      </p:sp>
      <p:sp>
        <p:nvSpPr>
          <p:cNvPr id="3" name="Content Placeholder 2"/>
          <p:cNvSpPr>
            <a:spLocks noGrp="1"/>
          </p:cNvSpPr>
          <p:nvPr>
            <p:ph idx="1"/>
          </p:nvPr>
        </p:nvSpPr>
        <p:spPr>
          <a:xfrm>
            <a:off x="457200" y="1981200"/>
            <a:ext cx="8229600" cy="4525963"/>
          </a:xfrm>
        </p:spPr>
        <p:txBody>
          <a:bodyPr/>
          <a:lstStyle/>
          <a:p>
            <a:pPr algn="ctr">
              <a:buNone/>
            </a:pPr>
            <a:r>
              <a:rPr lang="en-US" dirty="0" smtClean="0"/>
              <a:t>U.S. Department of Justice</a:t>
            </a:r>
          </a:p>
          <a:p>
            <a:pPr algn="ctr">
              <a:buNone/>
            </a:pPr>
            <a:r>
              <a:rPr lang="en-US" sz="2400" dirty="0" smtClean="0"/>
              <a:t>is over</a:t>
            </a:r>
          </a:p>
          <a:p>
            <a:pPr algn="ctr">
              <a:buNone/>
            </a:pPr>
            <a:r>
              <a:rPr lang="en-US" dirty="0" smtClean="0"/>
              <a:t>Executive Office for Immigration Review</a:t>
            </a:r>
          </a:p>
          <a:p>
            <a:pPr algn="ctr">
              <a:buNone/>
            </a:pPr>
            <a:r>
              <a:rPr lang="en-US" sz="2400" dirty="0" smtClean="0"/>
              <a:t>is over</a:t>
            </a:r>
          </a:p>
          <a:p>
            <a:pPr algn="ctr">
              <a:buNone/>
            </a:pPr>
            <a:r>
              <a:rPr lang="en-US" dirty="0" smtClean="0"/>
              <a:t>Board of Immigration Appeals</a:t>
            </a:r>
          </a:p>
          <a:p>
            <a:pPr algn="ctr">
              <a:buNone/>
            </a:pPr>
            <a:endParaRPr lang="en-US" dirty="0" smtClean="0"/>
          </a:p>
        </p:txBody>
      </p:sp>
      <p:pic>
        <p:nvPicPr>
          <p:cNvPr id="36866" name="Picture 2" descr="File:US-DeptOfJustice-Seal.svg"/>
          <p:cNvPicPr>
            <a:picLocks noChangeAspect="1" noChangeArrowheads="1"/>
          </p:cNvPicPr>
          <p:nvPr/>
        </p:nvPicPr>
        <p:blipFill>
          <a:blip r:embed="rId2" cstate="print"/>
          <a:srcRect/>
          <a:stretch>
            <a:fillRect/>
          </a:stretch>
        </p:blipFill>
        <p:spPr bwMode="auto">
          <a:xfrm>
            <a:off x="7162800" y="1219200"/>
            <a:ext cx="1828800" cy="1828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dirty="0" smtClean="0"/>
              <a:t>Overview:</a:t>
            </a:r>
            <a:br>
              <a:rPr lang="en-US" dirty="0" smtClean="0"/>
            </a:br>
            <a:r>
              <a:rPr lang="en-US" sz="2400" dirty="0" smtClean="0">
                <a:solidFill>
                  <a:schemeClr val="bg1">
                    <a:lumMod val="50000"/>
                  </a:schemeClr>
                </a:solidFill>
              </a:rPr>
              <a:t>Researching Immigration Law</a:t>
            </a:r>
            <a:endParaRPr lang="en-US" sz="2400" dirty="0">
              <a:solidFill>
                <a:schemeClr val="bg1">
                  <a:lumMod val="50000"/>
                </a:schemeClr>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US" u="sng" dirty="0" smtClean="0"/>
              <a:t>Major laws</a:t>
            </a:r>
          </a:p>
          <a:p>
            <a:pPr lvl="1"/>
            <a:r>
              <a:rPr lang="en-US" dirty="0" smtClean="0"/>
              <a:t>The Immigration and Nationality Act of 1952, as amended</a:t>
            </a:r>
          </a:p>
          <a:p>
            <a:pPr lvl="1"/>
            <a:r>
              <a:rPr lang="en-US" dirty="0" smtClean="0"/>
              <a:t>The Immigration Reform and Control Act of 1986</a:t>
            </a:r>
          </a:p>
          <a:p>
            <a:pPr lvl="1"/>
            <a:r>
              <a:rPr lang="en-US" dirty="0" smtClean="0"/>
              <a:t>Illegal Immigration Reform and Immigration Responsibility Act of 1996</a:t>
            </a:r>
          </a:p>
          <a:p>
            <a:r>
              <a:rPr lang="en-US" u="sng" dirty="0" smtClean="0"/>
              <a:t>Codified in US Code and CFR</a:t>
            </a:r>
          </a:p>
          <a:p>
            <a:pPr lvl="1"/>
            <a:r>
              <a:rPr lang="en-US" dirty="0" smtClean="0"/>
              <a:t>Title 8 (Aliens and Nationality)</a:t>
            </a:r>
          </a:p>
          <a:p>
            <a:pPr lvl="1"/>
            <a:r>
              <a:rPr lang="en-US" dirty="0" smtClean="0"/>
              <a:t>Title 22 (Foreign Relations)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Progress of a case:</a:t>
            </a:r>
          </a:p>
          <a:p>
            <a:pPr lvl="1"/>
            <a:r>
              <a:rPr lang="en-US" dirty="0" smtClean="0"/>
              <a:t>Immigration Judge in the Department of Justice makes a decision.</a:t>
            </a:r>
          </a:p>
          <a:p>
            <a:pPr lvl="1"/>
            <a:r>
              <a:rPr lang="en-US" dirty="0" smtClean="0"/>
              <a:t>This can be appealed to the BIA.</a:t>
            </a:r>
          </a:p>
          <a:p>
            <a:pPr lvl="1"/>
            <a:r>
              <a:rPr lang="en-US" dirty="0" smtClean="0"/>
              <a:t>This can be appealed to federal court.</a:t>
            </a:r>
          </a:p>
          <a:p>
            <a:r>
              <a:rPr lang="en-US" dirty="0" smtClean="0"/>
              <a:t>Where to find BIA decisions:</a:t>
            </a:r>
          </a:p>
          <a:p>
            <a:pPr lvl="1"/>
            <a:r>
              <a:rPr lang="en-US" dirty="0" smtClean="0"/>
              <a:t>Lexis Advance (Browse Sources </a:t>
            </a:r>
            <a:r>
              <a:rPr lang="en-US" dirty="0" smtClean="0">
                <a:sym typeface="Wingdings" pitchFamily="2" charset="2"/>
              </a:rPr>
              <a:t> search BIA)</a:t>
            </a:r>
          </a:p>
          <a:p>
            <a:pPr lvl="1"/>
            <a:r>
              <a:rPr lang="en-US" dirty="0" smtClean="0">
                <a:sym typeface="Wingdings" pitchFamily="2" charset="2"/>
              </a:rPr>
              <a:t>Lexis </a:t>
            </a:r>
            <a:r>
              <a:rPr lang="en-US" dirty="0" err="1" smtClean="0">
                <a:sym typeface="Wingdings" pitchFamily="2" charset="2"/>
              </a:rPr>
              <a:t>Nexis</a:t>
            </a:r>
            <a:r>
              <a:rPr lang="en-US" dirty="0" smtClean="0">
                <a:sym typeface="Wingdings" pitchFamily="2" charset="2"/>
              </a:rPr>
              <a:t> (Find a Source  search BIA)</a:t>
            </a:r>
          </a:p>
          <a:p>
            <a:pPr lvl="1"/>
            <a:r>
              <a:rPr lang="en-US" dirty="0" smtClean="0">
                <a:sym typeface="Wingdings" pitchFamily="2" charset="2"/>
              </a:rPr>
              <a:t>WestLaw (Search for a database  FIM-BIA)</a:t>
            </a:r>
          </a:p>
          <a:p>
            <a:pPr lvl="1"/>
            <a:r>
              <a:rPr lang="en-US" dirty="0" smtClean="0">
                <a:sym typeface="Wingdings" pitchFamily="2" charset="2"/>
              </a:rPr>
              <a:t>WestLaw Next (Browse  All Content (tab)  click Administrative Decisions and Guidance  Board of Immigration Appeals Decisions)</a:t>
            </a:r>
          </a:p>
          <a:p>
            <a:pPr lvl="1"/>
            <a:r>
              <a:rPr lang="en-US" dirty="0" smtClean="0">
                <a:sym typeface="Wingdings" pitchFamily="2" charset="2"/>
              </a:rPr>
              <a:t>EOIR Virtual Law Library  (http://www.justice.gov/eoir/vll/intdec/lib_indecitnet.html )</a:t>
            </a:r>
            <a:endParaRPr lang="en-US" dirty="0" smtClean="0"/>
          </a:p>
        </p:txBody>
      </p:sp>
      <p:sp>
        <p:nvSpPr>
          <p:cNvPr id="4" name="Title 1"/>
          <p:cNvSpPr>
            <a:spLocks noGrp="1"/>
          </p:cNvSpPr>
          <p:nvPr>
            <p:ph type="title"/>
          </p:nvPr>
        </p:nvSpPr>
        <p:spPr>
          <a:xfrm>
            <a:off x="0" y="274638"/>
            <a:ext cx="9144000" cy="1143000"/>
          </a:xfrm>
        </p:spPr>
        <p:txBody>
          <a:bodyPr>
            <a:normAutofit fontScale="90000"/>
          </a:bodyPr>
          <a:lstStyle/>
          <a:p>
            <a:r>
              <a:rPr lang="en-US" dirty="0" smtClean="0"/>
              <a:t>DOJ Board of Immigration Appeals (BIA)</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a:bodyPr>
          <a:lstStyle/>
          <a:p>
            <a:r>
              <a:rPr lang="en-US" dirty="0" smtClean="0"/>
              <a:t>EOIR Virtual Law Library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14400" y="746690"/>
            <a:ext cx="7038975" cy="611131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materials</a:t>
            </a:r>
            <a:endParaRPr lang="en-US" dirty="0"/>
          </a:p>
        </p:txBody>
      </p:sp>
      <p:sp>
        <p:nvSpPr>
          <p:cNvPr id="3" name="Content Placeholder 2"/>
          <p:cNvSpPr>
            <a:spLocks noGrp="1"/>
          </p:cNvSpPr>
          <p:nvPr>
            <p:ph idx="1"/>
          </p:nvPr>
        </p:nvSpPr>
        <p:spPr/>
        <p:txBody>
          <a:bodyPr/>
          <a:lstStyle/>
          <a:p>
            <a:r>
              <a:rPr lang="en-US" dirty="0" smtClean="0"/>
              <a:t>Memos, field manuals, guidance</a:t>
            </a:r>
          </a:p>
          <a:p>
            <a:r>
              <a:rPr lang="en-US" dirty="0" smtClean="0"/>
              <a:t>Field manuals</a:t>
            </a:r>
          </a:p>
          <a:p>
            <a:pPr lvl="1"/>
            <a:r>
              <a:rPr lang="en-US" dirty="0" smtClean="0"/>
              <a:t>USCIS </a:t>
            </a:r>
            <a:r>
              <a:rPr lang="en-US" b="1" dirty="0" smtClean="0"/>
              <a:t>Adjudicator’s Field Manual</a:t>
            </a:r>
          </a:p>
          <a:p>
            <a:pPr lvl="1"/>
            <a:r>
              <a:rPr lang="en-US" dirty="0" smtClean="0"/>
              <a:t>US Customs and Border Protection</a:t>
            </a:r>
            <a:r>
              <a:rPr lang="en-US" b="1" dirty="0" smtClean="0"/>
              <a:t> Inspector’s Field Manual</a:t>
            </a:r>
          </a:p>
          <a:p>
            <a:pPr lvl="1"/>
            <a:r>
              <a:rPr lang="en-US" dirty="0" smtClean="0"/>
              <a:t>US Dept. of State </a:t>
            </a:r>
            <a:r>
              <a:rPr lang="en-US" b="1" dirty="0" smtClean="0"/>
              <a:t>Foreign Affairs Manual</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USCIS  </a:t>
            </a:r>
            <a:r>
              <a:rPr lang="en-US" b="1" dirty="0" smtClean="0"/>
              <a:t>Adjudicator’s Field Manual</a:t>
            </a:r>
            <a:endParaRPr lang="en-US" b="1" dirty="0"/>
          </a:p>
        </p:txBody>
      </p:sp>
      <p:sp>
        <p:nvSpPr>
          <p:cNvPr id="3" name="Content Placeholder 2"/>
          <p:cNvSpPr>
            <a:spLocks noGrp="1"/>
          </p:cNvSpPr>
          <p:nvPr>
            <p:ph idx="1"/>
          </p:nvPr>
        </p:nvSpPr>
        <p:spPr>
          <a:xfrm>
            <a:off x="-304800" y="5715000"/>
            <a:ext cx="9448800" cy="1143000"/>
          </a:xfrm>
        </p:spPr>
        <p:txBody>
          <a:bodyPr>
            <a:normAutofit fontScale="92500"/>
          </a:bodyPr>
          <a:lstStyle/>
          <a:p>
            <a:pPr>
              <a:buNone/>
            </a:pPr>
            <a:r>
              <a:rPr lang="en-US" dirty="0" smtClean="0"/>
              <a:t>   “comprehensively details USCIS policies and procedures for adjudicating applications and petitions”</a:t>
            </a:r>
            <a:endParaRPr lang="en-US" dirty="0"/>
          </a:p>
        </p:txBody>
      </p:sp>
      <p:pic>
        <p:nvPicPr>
          <p:cNvPr id="2050" name="Picture 2">
            <a:hlinkClick r:id="rId3"/>
          </p:cNvPr>
          <p:cNvPicPr>
            <a:picLocks noChangeAspect="1" noChangeArrowheads="1"/>
          </p:cNvPicPr>
          <p:nvPr/>
        </p:nvPicPr>
        <p:blipFill>
          <a:blip r:embed="rId4" cstate="print"/>
          <a:srcRect/>
          <a:stretch>
            <a:fillRect/>
          </a:stretch>
        </p:blipFill>
        <p:spPr bwMode="auto">
          <a:xfrm>
            <a:off x="1295400" y="1066800"/>
            <a:ext cx="6629400" cy="463705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Customs and Border Protection </a:t>
            </a:r>
            <a:r>
              <a:rPr lang="en-US" b="1" dirty="0" smtClean="0"/>
              <a:t>Inspector’s Field Manual</a:t>
            </a:r>
            <a:r>
              <a:rPr lang="en-US" dirty="0" smtClean="0"/>
              <a:t/>
            </a:r>
            <a:br>
              <a:rPr lang="en-US" dirty="0" smtClean="0"/>
            </a:br>
            <a:endParaRPr lang="en-US" dirty="0"/>
          </a:p>
        </p:txBody>
      </p:sp>
      <p:sp>
        <p:nvSpPr>
          <p:cNvPr id="3" name="Content Placeholder 2"/>
          <p:cNvSpPr>
            <a:spLocks noGrp="1"/>
          </p:cNvSpPr>
          <p:nvPr>
            <p:ph idx="1"/>
          </p:nvPr>
        </p:nvSpPr>
        <p:spPr>
          <a:xfrm>
            <a:off x="0" y="5715000"/>
            <a:ext cx="9144000" cy="1143000"/>
          </a:xfrm>
        </p:spPr>
        <p:txBody>
          <a:bodyPr>
            <a:normAutofit fontScale="47500" lnSpcReduction="20000"/>
          </a:bodyPr>
          <a:lstStyle/>
          <a:p>
            <a:pPr>
              <a:buNone/>
            </a:pPr>
            <a:r>
              <a:rPr lang="en-US" dirty="0" smtClean="0"/>
              <a:t>Manual for Customs and Border Protection inspectors. Agency does not maintain a public version.</a:t>
            </a:r>
          </a:p>
          <a:p>
            <a:pPr>
              <a:buNone/>
            </a:pPr>
            <a:r>
              <a:rPr lang="en-US" dirty="0" smtClean="0"/>
              <a:t>Released in response to a FOIA request, and slowly getting out of date.</a:t>
            </a:r>
          </a:p>
          <a:p>
            <a:pPr>
              <a:buNone/>
            </a:pPr>
            <a:r>
              <a:rPr lang="en-US" dirty="0" smtClean="0"/>
              <a:t>FOIA release:  </a:t>
            </a:r>
            <a:r>
              <a:rPr lang="en-US" dirty="0" smtClean="0">
                <a:hlinkClick r:id="rId3"/>
              </a:rPr>
              <a:t>http://www.lexisnexis.com/legalnewsroom/immigration/b/insidenews/archive/2012/02/17/cbp-inspector-s-field-manual-online.aspx</a:t>
            </a:r>
            <a:r>
              <a:rPr lang="en-US" dirty="0" smtClean="0"/>
              <a:t> </a:t>
            </a:r>
          </a:p>
          <a:p>
            <a:pPr>
              <a:buNone/>
            </a:pPr>
            <a:r>
              <a:rPr lang="en-US" dirty="0" smtClean="0"/>
              <a:t>FOIA release with formatting cleaned up:   </a:t>
            </a:r>
            <a:r>
              <a:rPr lang="en-US" dirty="0" smtClean="0">
                <a:hlinkClick r:id="rId4"/>
              </a:rPr>
              <a:t>http://shusterman.com/pdf/cbpinspectorsfieldmanual.pdf</a:t>
            </a:r>
            <a:r>
              <a:rPr lang="en-US" dirty="0" smtClean="0"/>
              <a:t> </a:t>
            </a:r>
            <a:endParaRPr lang="en-US" dirty="0"/>
          </a:p>
        </p:txBody>
      </p:sp>
      <p:pic>
        <p:nvPicPr>
          <p:cNvPr id="3074" name="Picture 2">
            <a:hlinkClick r:id="rId4"/>
          </p:cNvPr>
          <p:cNvPicPr>
            <a:picLocks noChangeAspect="1" noChangeArrowheads="1"/>
          </p:cNvPicPr>
          <p:nvPr/>
        </p:nvPicPr>
        <p:blipFill>
          <a:blip r:embed="rId5" cstate="print"/>
          <a:srcRect/>
          <a:stretch>
            <a:fillRect/>
          </a:stretch>
        </p:blipFill>
        <p:spPr bwMode="auto">
          <a:xfrm>
            <a:off x="-1219200" y="1143000"/>
            <a:ext cx="10896600" cy="459713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sz="4000" dirty="0" smtClean="0"/>
              <a:t>US Dept. of State </a:t>
            </a:r>
            <a:r>
              <a:rPr lang="en-US" dirty="0" smtClean="0"/>
              <a:t/>
            </a:r>
            <a:br>
              <a:rPr lang="en-US" dirty="0" smtClean="0"/>
            </a:br>
            <a:r>
              <a:rPr lang="en-US" b="1" dirty="0" smtClean="0"/>
              <a:t>Foreign Affairs Manual</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4098" name="Picture 2">
            <a:hlinkClick r:id="rId3"/>
          </p:cNvPr>
          <p:cNvPicPr>
            <a:picLocks noChangeAspect="1" noChangeArrowheads="1"/>
          </p:cNvPicPr>
          <p:nvPr/>
        </p:nvPicPr>
        <p:blipFill>
          <a:blip r:embed="rId4" cstate="print"/>
          <a:srcRect/>
          <a:stretch>
            <a:fillRect/>
          </a:stretch>
        </p:blipFill>
        <p:spPr bwMode="auto">
          <a:xfrm>
            <a:off x="1066800" y="1219200"/>
            <a:ext cx="6826048" cy="629788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Researching Immigration Law</a:t>
            </a:r>
            <a:endParaRPr lang="en-US" dirty="0"/>
          </a:p>
        </p:txBody>
      </p:sp>
      <p:sp>
        <p:nvSpPr>
          <p:cNvPr id="3" name="Subtitle 2"/>
          <p:cNvSpPr>
            <a:spLocks noGrp="1"/>
          </p:cNvSpPr>
          <p:nvPr>
            <p:ph type="subTitle" idx="1"/>
          </p:nvPr>
        </p:nvSpPr>
        <p:spPr>
          <a:xfrm>
            <a:off x="1371600" y="3886200"/>
            <a:ext cx="6400800" cy="1828800"/>
          </a:xfrm>
        </p:spPr>
        <p:txBody>
          <a:bodyPr>
            <a:normAutofit fontScale="70000" lnSpcReduction="20000"/>
          </a:bodyPr>
          <a:lstStyle/>
          <a:p>
            <a:r>
              <a:rPr lang="en-US" dirty="0" smtClean="0"/>
              <a:t>October 9, 2013</a:t>
            </a:r>
          </a:p>
          <a:p>
            <a:r>
              <a:rPr lang="en-US" dirty="0" smtClean="0"/>
              <a:t>Presented by Wilhelmina Randtke</a:t>
            </a:r>
          </a:p>
          <a:p>
            <a:r>
              <a:rPr lang="en-US" dirty="0" smtClean="0"/>
              <a:t>Electronic Services Librarian</a:t>
            </a:r>
          </a:p>
          <a:p>
            <a:r>
              <a:rPr lang="en-US" dirty="0" err="1" smtClean="0"/>
              <a:t>Sarita</a:t>
            </a:r>
            <a:r>
              <a:rPr lang="en-US" dirty="0" smtClean="0"/>
              <a:t> </a:t>
            </a:r>
            <a:r>
              <a:rPr lang="en-US" dirty="0" err="1" smtClean="0"/>
              <a:t>Kenedy</a:t>
            </a:r>
            <a:r>
              <a:rPr lang="en-US" dirty="0" smtClean="0"/>
              <a:t> East Law Library</a:t>
            </a:r>
          </a:p>
          <a:p>
            <a:r>
              <a:rPr lang="en-US" dirty="0" smtClean="0"/>
              <a:t>St. Mary’s University School of Law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953000"/>
          </a:xfrm>
        </p:spPr>
        <p:txBody>
          <a:bodyPr>
            <a:normAutofit/>
          </a:bodyPr>
          <a:lstStyle/>
          <a:p>
            <a:r>
              <a:rPr lang="en-US" u="sng" dirty="0" smtClean="0"/>
              <a:t>Administrative courts</a:t>
            </a:r>
          </a:p>
          <a:p>
            <a:pPr lvl="1"/>
            <a:r>
              <a:rPr lang="en-US" dirty="0" smtClean="0"/>
              <a:t>DOJ </a:t>
            </a:r>
            <a:r>
              <a:rPr lang="en-US" b="1" dirty="0" smtClean="0"/>
              <a:t>Board of Immigration Appeals (BIA)</a:t>
            </a:r>
          </a:p>
          <a:p>
            <a:pPr lvl="1"/>
            <a:r>
              <a:rPr lang="en-US" dirty="0" smtClean="0"/>
              <a:t>USCIS </a:t>
            </a:r>
            <a:r>
              <a:rPr lang="en-US" b="1" dirty="0" smtClean="0"/>
              <a:t>Administrative Appeals Office (AAO)</a:t>
            </a:r>
          </a:p>
          <a:p>
            <a:r>
              <a:rPr lang="en-US" u="sng" dirty="0" smtClean="0"/>
              <a:t>Administrative Guidance</a:t>
            </a:r>
          </a:p>
          <a:p>
            <a:pPr lvl="1"/>
            <a:r>
              <a:rPr lang="en-US" dirty="0" smtClean="0"/>
              <a:t>USCIS </a:t>
            </a:r>
            <a:r>
              <a:rPr lang="en-US" b="1" dirty="0" smtClean="0"/>
              <a:t>Memoranda</a:t>
            </a:r>
          </a:p>
          <a:p>
            <a:pPr lvl="1"/>
            <a:r>
              <a:rPr lang="en-US" dirty="0" smtClean="0"/>
              <a:t>USCIS </a:t>
            </a:r>
            <a:r>
              <a:rPr lang="en-US" b="1" dirty="0" smtClean="0"/>
              <a:t>Adjudicator’s Field Manual</a:t>
            </a:r>
          </a:p>
          <a:p>
            <a:pPr lvl="1"/>
            <a:r>
              <a:rPr lang="en-US" dirty="0" smtClean="0"/>
              <a:t>US Customs and Border Protection </a:t>
            </a:r>
            <a:r>
              <a:rPr lang="en-US" b="1" dirty="0" smtClean="0"/>
              <a:t>Inspector’s Field Manual</a:t>
            </a:r>
          </a:p>
          <a:p>
            <a:pPr lvl="1"/>
            <a:r>
              <a:rPr lang="en-US" dirty="0" smtClean="0"/>
              <a:t>US Department of State </a:t>
            </a:r>
            <a:r>
              <a:rPr lang="en-US" b="1" dirty="0" smtClean="0"/>
              <a:t>Foreign Affairs Manual</a:t>
            </a:r>
            <a:endParaRPr lang="en-US" b="1" dirty="0"/>
          </a:p>
        </p:txBody>
      </p:sp>
      <p:sp>
        <p:nvSpPr>
          <p:cNvPr id="5" name="Title 1"/>
          <p:cNvSpPr txBox="1">
            <a:spLocks/>
          </p:cNvSpPr>
          <p:nvPr/>
        </p:nvSpPr>
        <p:spPr>
          <a:xfrm>
            <a:off x="457200" y="0"/>
            <a:ext cx="8229600" cy="14176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Overview:</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2400" b="0" i="0" u="none" strike="noStrike" kern="1200" cap="none" spc="0" normalizeH="0" baseline="0" noProof="0" smtClean="0">
                <a:ln>
                  <a:noFill/>
                </a:ln>
                <a:solidFill>
                  <a:schemeClr val="bg1">
                    <a:lumMod val="50000"/>
                  </a:schemeClr>
                </a:solidFill>
                <a:effectLst/>
                <a:uLnTx/>
                <a:uFillTx/>
                <a:latin typeface="+mj-lt"/>
                <a:ea typeface="+mj-ea"/>
                <a:cs typeface="+mj-cs"/>
              </a:rPr>
              <a:t>Researching Immigration Law</a:t>
            </a:r>
            <a:endParaRPr kumimoji="0" lang="en-US" sz="2400" b="0" i="0" u="none" strike="noStrike" kern="1200" cap="none" spc="0" normalizeH="0" baseline="0" noProof="0" dirty="0" smtClean="0">
              <a:ln>
                <a:noFill/>
              </a:ln>
              <a:solidFill>
                <a:schemeClr val="bg1">
                  <a:lumMod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C00000"/>
          </a:solidFill>
        </p:spPr>
        <p:txBody>
          <a:bodyPr/>
          <a:lstStyle/>
          <a:p>
            <a:pPr>
              <a:buNone/>
            </a:pPr>
            <a:endParaRPr lang="en-US" dirty="0"/>
          </a:p>
        </p:txBody>
      </p:sp>
      <p:pic>
        <p:nvPicPr>
          <p:cNvPr id="39938" name="Picture 2" descr="http://farm3.staticflickr.com/2577/3923084758_ca795d5e03_o.jpg"/>
          <p:cNvPicPr>
            <a:picLocks noChangeAspect="1" noChangeArrowheads="1"/>
          </p:cNvPicPr>
          <p:nvPr/>
        </p:nvPicPr>
        <p:blipFill>
          <a:blip r:embed="rId3" cstate="print"/>
          <a:srcRect/>
          <a:stretch>
            <a:fillRect/>
          </a:stretch>
        </p:blipFill>
        <p:spPr bwMode="auto">
          <a:xfrm>
            <a:off x="533400" y="838200"/>
            <a:ext cx="8077200" cy="6057901"/>
          </a:xfrm>
          <a:prstGeom prst="rect">
            <a:avLst/>
          </a:prstGeom>
          <a:noFill/>
        </p:spPr>
      </p:pic>
      <p:sp>
        <p:nvSpPr>
          <p:cNvPr id="6" name="Title 1"/>
          <p:cNvSpPr txBox="1">
            <a:spLocks/>
          </p:cNvSpPr>
          <p:nvPr/>
        </p:nvSpPr>
        <p:spPr>
          <a:xfrm>
            <a:off x="457200" y="0"/>
            <a:ext cx="82296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The flavor of immigration law</a:t>
            </a:r>
          </a:p>
        </p:txBody>
      </p:sp>
      <p:pic>
        <p:nvPicPr>
          <p:cNvPr id="40962" name="Picture 2" descr="http://michaelwitzel.com/wordpress/wp-content/uploads/2008/07/hamburger.jpeg"/>
          <p:cNvPicPr>
            <a:picLocks noChangeAspect="1" noChangeArrowheads="1"/>
          </p:cNvPicPr>
          <p:nvPr/>
        </p:nvPicPr>
        <p:blipFill>
          <a:blip r:embed="rId4" cstate="print"/>
          <a:srcRect/>
          <a:stretch>
            <a:fillRect/>
          </a:stretch>
        </p:blipFill>
        <p:spPr bwMode="auto">
          <a:xfrm>
            <a:off x="533400" y="758726"/>
            <a:ext cx="8077200" cy="69374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Laws and Regulations:</a:t>
            </a:r>
            <a:r>
              <a:rPr lang="en-US" dirty="0" smtClean="0"/>
              <a:t/>
            </a:r>
            <a:br>
              <a:rPr lang="en-US" dirty="0" smtClean="0"/>
            </a:br>
            <a:r>
              <a:rPr lang="en-US" sz="4900" b="1" dirty="0" smtClean="0"/>
              <a:t>The flavor of immigration law</a:t>
            </a:r>
            <a:endParaRPr lang="en-US" sz="4900" b="1" dirty="0"/>
          </a:p>
        </p:txBody>
      </p:sp>
      <p:sp>
        <p:nvSpPr>
          <p:cNvPr id="3" name="Content Placeholder 2"/>
          <p:cNvSpPr>
            <a:spLocks noGrp="1"/>
          </p:cNvSpPr>
          <p:nvPr>
            <p:ph idx="1"/>
          </p:nvPr>
        </p:nvSpPr>
        <p:spPr>
          <a:xfrm>
            <a:off x="0" y="1600200"/>
            <a:ext cx="9144000" cy="4525963"/>
          </a:xfrm>
        </p:spPr>
        <p:txBody>
          <a:bodyPr>
            <a:normAutofit fontScale="92500" lnSpcReduction="10000"/>
          </a:bodyPr>
          <a:lstStyle/>
          <a:p>
            <a:r>
              <a:rPr lang="en-US" dirty="0" smtClean="0"/>
              <a:t>Major laws</a:t>
            </a:r>
          </a:p>
          <a:p>
            <a:pPr lvl="1"/>
            <a:r>
              <a:rPr lang="en-US" dirty="0" smtClean="0"/>
              <a:t>The Immigration and Nationality Act of 1952, as amended</a:t>
            </a:r>
          </a:p>
          <a:p>
            <a:pPr lvl="1"/>
            <a:r>
              <a:rPr lang="en-US" dirty="0" smtClean="0"/>
              <a:t>The Immigration Reform and Control Act of 1986</a:t>
            </a:r>
          </a:p>
          <a:p>
            <a:pPr lvl="1"/>
            <a:r>
              <a:rPr lang="en-US" dirty="0" smtClean="0"/>
              <a:t>Illegal Immigration Reform and Immigration Responsibility Act of 1996</a:t>
            </a:r>
          </a:p>
          <a:p>
            <a:pPr lvl="1"/>
            <a:endParaRPr lang="en-US" dirty="0" smtClean="0"/>
          </a:p>
          <a:p>
            <a:r>
              <a:rPr lang="en-US" dirty="0" smtClean="0"/>
              <a:t>Enforcement and Administration</a:t>
            </a:r>
          </a:p>
          <a:p>
            <a:pPr lvl="1"/>
            <a:r>
              <a:rPr lang="en-US" dirty="0" smtClean="0"/>
              <a:t>Department of Homeland Security formed in 2002</a:t>
            </a:r>
          </a:p>
          <a:p>
            <a:pPr lvl="1"/>
            <a:r>
              <a:rPr lang="en-US" dirty="0" smtClean="0"/>
              <a:t>U.S. Citizenship and Immigration Services formed in 2003</a:t>
            </a:r>
          </a:p>
          <a:p>
            <a:pPr lvl="1"/>
            <a:r>
              <a:rPr lang="en-US" dirty="0" smtClean="0"/>
              <a:t>U.S. Immigration and Customs Enforcement formed in 2003</a:t>
            </a:r>
          </a:p>
          <a:p>
            <a:pPr>
              <a:buNone/>
            </a:pPr>
            <a:endParaRPr lang="en-US" dirty="0"/>
          </a:p>
        </p:txBody>
      </p:sp>
      <p:sp>
        <p:nvSpPr>
          <p:cNvPr id="5" name="TextBox 4"/>
          <p:cNvSpPr txBox="1"/>
          <p:nvPr/>
        </p:nvSpPr>
        <p:spPr>
          <a:xfrm>
            <a:off x="0" y="6211669"/>
            <a:ext cx="9144000" cy="646331"/>
          </a:xfrm>
          <a:prstGeom prst="rect">
            <a:avLst/>
          </a:prstGeom>
          <a:noFill/>
          <a:ln>
            <a:solidFill>
              <a:schemeClr val="tx1"/>
            </a:solidFill>
          </a:ln>
        </p:spPr>
        <p:txBody>
          <a:bodyPr wrap="square" rtlCol="0">
            <a:spAutoFit/>
          </a:bodyPr>
          <a:lstStyle/>
          <a:p>
            <a:r>
              <a:rPr lang="en-US" sz="3600" b="1" dirty="0" smtClean="0"/>
              <a:t>Notice anything about the laws and agencies?</a:t>
            </a:r>
            <a:endParaRPr lang="en-US"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Laws and Regulations:</a:t>
            </a:r>
            <a:r>
              <a:rPr lang="en-US" dirty="0" smtClean="0"/>
              <a:t/>
            </a:r>
            <a:br>
              <a:rPr lang="en-US" dirty="0" smtClean="0"/>
            </a:br>
            <a:r>
              <a:rPr lang="en-US" sz="4900" b="1" dirty="0" smtClean="0"/>
              <a:t>The flavor of immigration law</a:t>
            </a:r>
            <a:endParaRPr lang="en-US" sz="4900" dirty="0"/>
          </a:p>
        </p:txBody>
      </p:sp>
      <p:sp>
        <p:nvSpPr>
          <p:cNvPr id="3" name="Content Placeholder 2"/>
          <p:cNvSpPr>
            <a:spLocks noGrp="1"/>
          </p:cNvSpPr>
          <p:nvPr>
            <p:ph idx="1"/>
          </p:nvPr>
        </p:nvSpPr>
        <p:spPr>
          <a:xfrm>
            <a:off x="0" y="1600200"/>
            <a:ext cx="9144000" cy="4525963"/>
          </a:xfrm>
        </p:spPr>
        <p:txBody>
          <a:bodyPr>
            <a:normAutofit fontScale="92500" lnSpcReduction="10000"/>
          </a:bodyPr>
          <a:lstStyle/>
          <a:p>
            <a:r>
              <a:rPr lang="en-US" dirty="0" smtClean="0"/>
              <a:t>Major laws</a:t>
            </a:r>
          </a:p>
          <a:p>
            <a:pPr lvl="1"/>
            <a:r>
              <a:rPr lang="en-US" dirty="0" smtClean="0"/>
              <a:t>The Immigration and Nationality Act of </a:t>
            </a:r>
            <a:r>
              <a:rPr lang="en-US" b="1" dirty="0" smtClean="0">
                <a:solidFill>
                  <a:srgbClr val="FF0000"/>
                </a:solidFill>
              </a:rPr>
              <a:t>1952</a:t>
            </a:r>
            <a:r>
              <a:rPr lang="en-US" dirty="0" smtClean="0"/>
              <a:t>, as amended</a:t>
            </a:r>
          </a:p>
          <a:p>
            <a:pPr lvl="1"/>
            <a:r>
              <a:rPr lang="en-US" dirty="0" smtClean="0"/>
              <a:t>The Immigration Reform and Control Act of </a:t>
            </a:r>
            <a:r>
              <a:rPr lang="en-US" b="1" dirty="0" smtClean="0">
                <a:solidFill>
                  <a:srgbClr val="FF0000"/>
                </a:solidFill>
              </a:rPr>
              <a:t>1986</a:t>
            </a:r>
          </a:p>
          <a:p>
            <a:pPr lvl="1"/>
            <a:r>
              <a:rPr lang="en-US" dirty="0" smtClean="0"/>
              <a:t>Illegal Immigration Reform and Immigration Responsibility Act of </a:t>
            </a:r>
            <a:r>
              <a:rPr lang="en-US" b="1" dirty="0" smtClean="0">
                <a:solidFill>
                  <a:srgbClr val="FF0000"/>
                </a:solidFill>
              </a:rPr>
              <a:t>1996</a:t>
            </a:r>
          </a:p>
          <a:p>
            <a:pPr lvl="1"/>
            <a:endParaRPr lang="en-US" dirty="0" smtClean="0"/>
          </a:p>
          <a:p>
            <a:r>
              <a:rPr lang="en-US" dirty="0" smtClean="0"/>
              <a:t>Enforcement and Administration</a:t>
            </a:r>
          </a:p>
          <a:p>
            <a:pPr lvl="1"/>
            <a:r>
              <a:rPr lang="en-US" dirty="0" smtClean="0"/>
              <a:t>Department of Homeland Security formed in </a:t>
            </a:r>
            <a:r>
              <a:rPr lang="en-US" b="1" dirty="0" smtClean="0">
                <a:solidFill>
                  <a:srgbClr val="FF0000"/>
                </a:solidFill>
              </a:rPr>
              <a:t>2002</a:t>
            </a:r>
          </a:p>
          <a:p>
            <a:pPr lvl="1"/>
            <a:r>
              <a:rPr lang="en-US" dirty="0" smtClean="0"/>
              <a:t>U.S. Citizenship and Immigration Services formed in </a:t>
            </a:r>
            <a:r>
              <a:rPr lang="en-US" b="1" dirty="0" smtClean="0">
                <a:solidFill>
                  <a:srgbClr val="FF0000"/>
                </a:solidFill>
              </a:rPr>
              <a:t>2003</a:t>
            </a:r>
          </a:p>
          <a:p>
            <a:pPr lvl="1"/>
            <a:r>
              <a:rPr lang="en-US" dirty="0" smtClean="0"/>
              <a:t>U.S. Immigration and Customs Enforcement formed in </a:t>
            </a:r>
            <a:r>
              <a:rPr lang="en-US" b="1" dirty="0" smtClean="0">
                <a:solidFill>
                  <a:srgbClr val="FF0000"/>
                </a:solidFill>
              </a:rPr>
              <a:t>2003</a:t>
            </a:r>
          </a:p>
          <a:p>
            <a:endParaRPr lang="en-US" dirty="0"/>
          </a:p>
        </p:txBody>
      </p:sp>
      <p:sp>
        <p:nvSpPr>
          <p:cNvPr id="4" name="TextBox 3"/>
          <p:cNvSpPr txBox="1"/>
          <p:nvPr/>
        </p:nvSpPr>
        <p:spPr>
          <a:xfrm>
            <a:off x="0" y="6211669"/>
            <a:ext cx="9144000" cy="646331"/>
          </a:xfrm>
          <a:prstGeom prst="rect">
            <a:avLst/>
          </a:prstGeom>
          <a:noFill/>
          <a:ln>
            <a:solidFill>
              <a:schemeClr val="tx1"/>
            </a:solidFill>
          </a:ln>
        </p:spPr>
        <p:txBody>
          <a:bodyPr wrap="square" rtlCol="0">
            <a:spAutoFit/>
          </a:bodyPr>
          <a:lstStyle/>
          <a:p>
            <a:r>
              <a:rPr lang="en-US" sz="3600" b="1" dirty="0" smtClean="0"/>
              <a:t>Notice anything about the laws and agencies?</a:t>
            </a:r>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a:ln w="28575">
            <a:solidFill>
              <a:schemeClr val="tx1"/>
            </a:solidFill>
          </a:ln>
        </p:spPr>
        <p:txBody>
          <a:bodyPr/>
          <a:lstStyle/>
          <a:p>
            <a:r>
              <a:rPr lang="en-US" dirty="0" smtClean="0"/>
              <a:t/>
            </a:r>
            <a:br>
              <a:rPr lang="en-US" dirty="0" smtClean="0"/>
            </a:br>
            <a:r>
              <a:rPr lang="en-US" dirty="0" smtClean="0"/>
              <a:t>INS to DHS</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Know that USC and CFR will refer to defunct federal structures.</a:t>
            </a:r>
          </a:p>
          <a:p>
            <a:r>
              <a:rPr lang="en-US" dirty="0" smtClean="0"/>
              <a:t>Check the Homeland </a:t>
            </a:r>
            <a:r>
              <a:rPr lang="en-US" dirty="0"/>
              <a:t>S</a:t>
            </a:r>
            <a:r>
              <a:rPr lang="en-US" dirty="0" smtClean="0"/>
              <a:t>ecurity </a:t>
            </a:r>
            <a:r>
              <a:rPr lang="en-US" dirty="0"/>
              <a:t>A</a:t>
            </a:r>
            <a:r>
              <a:rPr lang="en-US" dirty="0" smtClean="0"/>
              <a:t>ct of 2002 for transferred functions.</a:t>
            </a:r>
          </a:p>
          <a:p>
            <a:r>
              <a:rPr lang="en-US" dirty="0"/>
              <a:t>F</a:t>
            </a:r>
            <a:r>
              <a:rPr lang="en-US" dirty="0" smtClean="0"/>
              <a:t>unctions were transferred elsewhere, too.  An old INS function might not be in DHS.</a:t>
            </a:r>
            <a:endParaRPr lang="en-US" dirty="0"/>
          </a:p>
        </p:txBody>
      </p:sp>
      <p:pic>
        <p:nvPicPr>
          <p:cNvPr id="2050" name="Picture 2" descr="File:Flag of the United States Immigration and Naturalization Service.png"/>
          <p:cNvPicPr>
            <a:picLocks noChangeAspect="1" noChangeArrowheads="1"/>
          </p:cNvPicPr>
          <p:nvPr/>
        </p:nvPicPr>
        <p:blipFill>
          <a:blip r:embed="rId3" cstate="print"/>
          <a:srcRect/>
          <a:stretch>
            <a:fillRect/>
          </a:stretch>
        </p:blipFill>
        <p:spPr bwMode="auto">
          <a:xfrm>
            <a:off x="304800" y="0"/>
            <a:ext cx="2733675" cy="1485900"/>
          </a:xfrm>
          <a:prstGeom prst="rect">
            <a:avLst/>
          </a:prstGeom>
          <a:noFill/>
        </p:spPr>
      </p:pic>
      <p:pic>
        <p:nvPicPr>
          <p:cNvPr id="2052" name="Picture 4" descr="File:Flag of the United States Department of Homeland Security.svg"/>
          <p:cNvPicPr>
            <a:picLocks noChangeAspect="1" noChangeArrowheads="1"/>
          </p:cNvPicPr>
          <p:nvPr/>
        </p:nvPicPr>
        <p:blipFill>
          <a:blip r:embed="rId4" cstate="print"/>
          <a:srcRect/>
          <a:stretch>
            <a:fillRect/>
          </a:stretch>
        </p:blipFill>
        <p:spPr bwMode="auto">
          <a:xfrm>
            <a:off x="6324600" y="0"/>
            <a:ext cx="2514600" cy="1508760"/>
          </a:xfrm>
          <a:prstGeom prst="rect">
            <a:avLst/>
          </a:prstGeom>
          <a:noFill/>
        </p:spPr>
      </p:pic>
      <p:sp>
        <p:nvSpPr>
          <p:cNvPr id="6" name="TextBox 5"/>
          <p:cNvSpPr txBox="1"/>
          <p:nvPr/>
        </p:nvSpPr>
        <p:spPr>
          <a:xfrm>
            <a:off x="685800" y="5943600"/>
            <a:ext cx="8229600" cy="769441"/>
          </a:xfrm>
          <a:prstGeom prst="rect">
            <a:avLst/>
          </a:prstGeom>
          <a:noFill/>
        </p:spPr>
        <p:txBody>
          <a:bodyPr wrap="square" rtlCol="0">
            <a:spAutoFit/>
          </a:bodyPr>
          <a:lstStyle/>
          <a:p>
            <a:r>
              <a:rPr lang="en-US" sz="4400" b="1" dirty="0" smtClean="0"/>
              <a:t>Who?						What?</a:t>
            </a:r>
            <a:endParaRPr lang="en-US" sz="4400" b="1" dirty="0"/>
          </a:p>
        </p:txBody>
      </p:sp>
      <p:sp>
        <p:nvSpPr>
          <p:cNvPr id="7" name="TextBox 6"/>
          <p:cNvSpPr txBox="1"/>
          <p:nvPr/>
        </p:nvSpPr>
        <p:spPr>
          <a:xfrm>
            <a:off x="1752600" y="6488668"/>
            <a:ext cx="990600" cy="369332"/>
          </a:xfrm>
          <a:prstGeom prst="rect">
            <a:avLst/>
          </a:prstGeom>
          <a:noFill/>
        </p:spPr>
        <p:txBody>
          <a:bodyPr wrap="square" rtlCol="0">
            <a:spAutoFit/>
          </a:bodyPr>
          <a:lstStyle/>
          <a:p>
            <a:r>
              <a:rPr lang="en-US" dirty="0" smtClean="0"/>
              <a:t>???</a:t>
            </a:r>
            <a:endParaRPr lang="en-US" dirty="0"/>
          </a:p>
        </p:txBody>
      </p:sp>
      <p:sp>
        <p:nvSpPr>
          <p:cNvPr id="8" name="TextBox 7"/>
          <p:cNvSpPr txBox="1"/>
          <p:nvPr/>
        </p:nvSpPr>
        <p:spPr>
          <a:xfrm>
            <a:off x="8305800" y="6488668"/>
            <a:ext cx="990600" cy="369332"/>
          </a:xfrm>
          <a:prstGeom prst="rect">
            <a:avLst/>
          </a:prstGeom>
          <a:noFill/>
        </p:spPr>
        <p:txBody>
          <a:bodyPr wrap="squar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flavor of immigration law:</a:t>
            </a:r>
            <a:br>
              <a:rPr lang="en-US" b="1" dirty="0" smtClean="0"/>
            </a:br>
            <a:r>
              <a:rPr lang="en-US" b="1" dirty="0" smtClean="0"/>
              <a:t>Overlapping areas of law</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algn="ctr">
              <a:buNone/>
            </a:pPr>
            <a:endParaRPr lang="en-US" dirty="0" smtClean="0"/>
          </a:p>
          <a:p>
            <a:pPr algn="ctr">
              <a:buNone/>
            </a:pPr>
            <a:endParaRPr lang="en-US" dirty="0" smtClean="0"/>
          </a:p>
          <a:p>
            <a:pPr algn="ctr">
              <a:buNone/>
            </a:pPr>
            <a:r>
              <a:rPr lang="en-US" dirty="0" smtClean="0"/>
              <a:t>They're taking our </a:t>
            </a:r>
            <a:r>
              <a:rPr lang="en-US" b="1" dirty="0" smtClean="0">
                <a:solidFill>
                  <a:srgbClr val="FF0000"/>
                </a:solidFill>
              </a:rPr>
              <a:t>jobs</a:t>
            </a:r>
            <a:r>
              <a:rPr lang="en-US" dirty="0" smtClean="0"/>
              <a:t>...		</a:t>
            </a:r>
          </a:p>
          <a:p>
            <a:pPr algn="ctr">
              <a:buNone/>
            </a:pPr>
            <a:r>
              <a:rPr lang="en-US" dirty="0" smtClean="0"/>
              <a:t>			... collecting </a:t>
            </a:r>
            <a:r>
              <a:rPr lang="en-US" b="1" dirty="0" smtClean="0">
                <a:solidFill>
                  <a:srgbClr val="FF0000"/>
                </a:solidFill>
              </a:rPr>
              <a:t>welfare</a:t>
            </a:r>
            <a:r>
              <a:rPr lang="en-US" dirty="0" smtClean="0"/>
              <a:t>...</a:t>
            </a:r>
          </a:p>
          <a:p>
            <a:pPr>
              <a:buNone/>
            </a:pPr>
            <a:endParaRPr lang="en-US" dirty="0"/>
          </a:p>
        </p:txBody>
      </p:sp>
      <p:pic>
        <p:nvPicPr>
          <p:cNvPr id="12290" name="Picture 2" descr="File:Clinton prwora.PNG"/>
          <p:cNvPicPr>
            <a:picLocks noChangeAspect="1" noChangeArrowheads="1"/>
          </p:cNvPicPr>
          <p:nvPr/>
        </p:nvPicPr>
        <p:blipFill>
          <a:blip r:embed="rId3" cstate="print"/>
          <a:srcRect/>
          <a:stretch>
            <a:fillRect/>
          </a:stretch>
        </p:blipFill>
        <p:spPr bwMode="auto">
          <a:xfrm>
            <a:off x="1676400" y="7010400"/>
            <a:ext cx="5591175" cy="35909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6084" name="Picture 4" descr="http://farm9.staticflickr.com/8290/7754780542_1fcdb48582_o.jpg"/>
          <p:cNvPicPr>
            <a:picLocks noChangeAspect="1" noChangeArrowheads="1"/>
          </p:cNvPicPr>
          <p:nvPr/>
        </p:nvPicPr>
        <p:blipFill>
          <a:blip r:embed="rId3" cstate="print"/>
          <a:srcRect/>
          <a:stretch>
            <a:fillRect/>
          </a:stretch>
        </p:blipFill>
        <p:spPr bwMode="auto">
          <a:xfrm>
            <a:off x="0" y="3003021"/>
            <a:ext cx="4495800" cy="4464579"/>
          </a:xfrm>
          <a:prstGeom prst="rect">
            <a:avLst/>
          </a:prstGeom>
          <a:noFill/>
        </p:spPr>
      </p:pic>
      <p:pic>
        <p:nvPicPr>
          <p:cNvPr id="46086" name="Picture 6" descr="http://farm6.staticflickr.com/5206/5279747228_5422f21470_o.jpg"/>
          <p:cNvPicPr>
            <a:picLocks noChangeAspect="1" noChangeArrowheads="1"/>
          </p:cNvPicPr>
          <p:nvPr/>
        </p:nvPicPr>
        <p:blipFill>
          <a:blip r:embed="rId4" cstate="print"/>
          <a:srcRect/>
          <a:stretch>
            <a:fillRect/>
          </a:stretch>
        </p:blipFill>
        <p:spPr bwMode="auto">
          <a:xfrm>
            <a:off x="4468388" y="3352800"/>
            <a:ext cx="4675612" cy="3657600"/>
          </a:xfrm>
          <a:prstGeom prst="rect">
            <a:avLst/>
          </a:prstGeom>
          <a:noFill/>
        </p:spPr>
      </p:pic>
      <p:pic>
        <p:nvPicPr>
          <p:cNvPr id="7" name="Picture 2" descr="http://farm8.staticflickr.com/7227/7233595818_38eddee5b1_o.jpg"/>
          <p:cNvPicPr>
            <a:picLocks noChangeAspect="1" noChangeArrowheads="1"/>
          </p:cNvPicPr>
          <p:nvPr/>
        </p:nvPicPr>
        <p:blipFill>
          <a:blip r:embed="rId5" cstate="print"/>
          <a:srcRect/>
          <a:stretch>
            <a:fillRect/>
          </a:stretch>
        </p:blipFill>
        <p:spPr bwMode="auto">
          <a:xfrm>
            <a:off x="4640069" y="0"/>
            <a:ext cx="4503931" cy="3505200"/>
          </a:xfrm>
          <a:prstGeom prst="rect">
            <a:avLst/>
          </a:prstGeom>
          <a:noFill/>
        </p:spPr>
      </p:pic>
      <p:pic>
        <p:nvPicPr>
          <p:cNvPr id="46088" name="Picture 8" descr="http://www.minutemanpromotions.com/images/union_made_logo.jpg"/>
          <p:cNvPicPr>
            <a:picLocks noChangeAspect="1" noChangeArrowheads="1"/>
          </p:cNvPicPr>
          <p:nvPr/>
        </p:nvPicPr>
        <p:blipFill>
          <a:blip r:embed="rId6" cstate="print"/>
          <a:srcRect/>
          <a:stretch>
            <a:fillRect/>
          </a:stretch>
        </p:blipFill>
        <p:spPr bwMode="auto">
          <a:xfrm>
            <a:off x="0" y="0"/>
            <a:ext cx="4648200" cy="349160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1664</TotalTime>
  <Words>2408</Words>
  <Application>Microsoft Office PowerPoint</Application>
  <PresentationFormat>On-screen Show (4:3)</PresentationFormat>
  <Paragraphs>249</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Researching Immigration Law</vt:lpstr>
      <vt:lpstr>Overview: Researching Immigration Law</vt:lpstr>
      <vt:lpstr>Slide 3</vt:lpstr>
      <vt:lpstr>Slide 4</vt:lpstr>
      <vt:lpstr>Laws and Regulations: The flavor of immigration law</vt:lpstr>
      <vt:lpstr>Laws and Regulations: The flavor of immigration law</vt:lpstr>
      <vt:lpstr> INS to DHS</vt:lpstr>
      <vt:lpstr>The flavor of immigration law: Overlapping areas of law</vt:lpstr>
      <vt:lpstr>Slide 9</vt:lpstr>
      <vt:lpstr>Slide 10</vt:lpstr>
      <vt:lpstr>Slide 11</vt:lpstr>
      <vt:lpstr>Research framework</vt:lpstr>
      <vt:lpstr>Research framework</vt:lpstr>
      <vt:lpstr>Laws and Regulations</vt:lpstr>
      <vt:lpstr>Binding vs Persuasive</vt:lpstr>
      <vt:lpstr>Case law for immigration</vt:lpstr>
      <vt:lpstr>Case law for immigration</vt:lpstr>
      <vt:lpstr>USCIS Administrative Appeals Office (AAO) </vt:lpstr>
      <vt:lpstr>DOJ Board of Immigration Appeals (BIA)</vt:lpstr>
      <vt:lpstr>DOJ Board of Immigration Appeals (BIA)</vt:lpstr>
      <vt:lpstr>EOIR Virtual Law Library</vt:lpstr>
      <vt:lpstr>Agency materials</vt:lpstr>
      <vt:lpstr>USCIS  Adjudicator’s Field Manual</vt:lpstr>
      <vt:lpstr>US Customs and Border Protection Inspector’s Field Manual </vt:lpstr>
      <vt:lpstr>US Dept. of State  Foreign Affairs Manual </vt:lpstr>
      <vt:lpstr>Researching Immigration Law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Researching Immigration Law</dc:title>
  <dc:creator>wrandtke</dc:creator>
  <cp:lastModifiedBy>MicroFiche</cp:lastModifiedBy>
  <cp:revision>62</cp:revision>
  <dcterms:created xsi:type="dcterms:W3CDTF">2013-10-07T21:51:52Z</dcterms:created>
  <dcterms:modified xsi:type="dcterms:W3CDTF">2013-10-10T17:47:54Z</dcterms:modified>
</cp:coreProperties>
</file>